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_rels/notesSlide77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1.xml.rels" ContentType="application/vnd.openxmlformats-package.relationships+xml"/>
  <Override PartName="/ppt/notesSlides/notesSlide7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9.png" ContentType="image/png"/>
  <Override PartName="/ppt/media/image57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5.png" ContentType="image/png"/>
  <Override PartName="/ppt/media/image30.png" ContentType="image/png"/>
  <Override PartName="/ppt/media/image48.png" ContentType="image/png"/>
  <Override PartName="/ppt/media/image11.png" ContentType="image/png"/>
  <Override PartName="/ppt/media/image47.png" ContentType="image/png"/>
  <Override PartName="/ppt/media/image1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84.png" ContentType="image/png"/>
  <Override PartName="/ppt/media/image39.png" ContentType="image/png"/>
  <Override PartName="/ppt/media/image17.png" ContentType="image/png"/>
  <Override PartName="/ppt/media/image82.png" ContentType="image/png"/>
  <Override PartName="/ppt/media/image60.png" ContentType="image/png"/>
  <Override PartName="/ppt/media/image18.png" ContentType="image/png"/>
  <Override PartName="/ppt/media/image83.png" ContentType="image/png"/>
  <Override PartName="/ppt/media/image21.png" ContentType="image/png"/>
  <Override PartName="/ppt/media/image58.png" ContentType="image/png"/>
  <Override PartName="/ppt/media/image23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87.png" ContentType="image/png"/>
  <Override PartName="/ppt/media/image50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29.png" ContentType="image/png"/>
  <Override PartName="/ppt/media/image6.jpeg" ContentType="image/jpeg"/>
  <Override PartName="/ppt/media/image71.png" ContentType="image/png"/>
  <Override PartName="/ppt/media/image66.png" ContentType="image/png"/>
  <Override PartName="/ppt/media/image77.png" ContentType="image/png"/>
  <Override PartName="/ppt/media/image76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9.png" ContentType="image/png"/>
  <Override PartName="/ppt/media/image32.png" ContentType="image/png"/>
  <Override PartName="/ppt/media/image68.png" ContentType="image/png"/>
  <Override PartName="/ppt/media/image31.png" ContentType="image/png"/>
  <Override PartName="/ppt/media/image49.jpeg" ContentType="image/jpeg"/>
  <Override PartName="/ppt/media/image24.png" ContentType="image/png"/>
  <Override PartName="/ppt/media/image25.png" ContentType="image/png"/>
  <Override PartName="/ppt/media/image19.jpeg" ContentType="image/jpeg"/>
  <Override PartName="/ppt/media/image2.png" ContentType="image/png"/>
  <Override PartName="/ppt/media/image14.png" ContentType="image/png"/>
  <Override PartName="/ppt/media/image26.png" ContentType="image/png"/>
  <Override PartName="/ppt/media/image38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5.jpeg" ContentType="image/jpeg"/>
  <Override PartName="/ppt/media/image61.png" ContentType="image/png"/>
  <Override PartName="/ppt/media/image8.png" ContentType="image/png"/>
  <Override PartName="/ppt/media/image85.png" ContentType="image/png"/>
  <Override PartName="/ppt/media/image1.png" ContentType="image/png"/>
  <Override PartName="/ppt/media/image13.png" ContentType="image/png"/>
  <Override PartName="/ppt/media/image22.jpeg" ContentType="image/jpeg"/>
  <Override PartName="/ppt/media/image75.png" ContentType="image/png"/>
  <Override PartName="/ppt/media/image9.png" ContentType="image/png"/>
  <Override PartName="/ppt/media/image8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請按這裡移動投影片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TW" sz="2000" spc="-1" strike="noStrike">
                <a:latin typeface="Arial"/>
              </a:rPr>
              <a:t>請按這裡編輯備註格式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&lt;頁首&gt;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&lt;日期/時間&gt;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&lt;頁尾&gt;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E721B64-BBBF-4EF1-AD24-B9E34C5E8B5C}" type="slidenum">
              <a:rPr b="0" lang="en-US" sz="1400" spc="-1" strike="noStrike">
                <a:latin typeface="Times New Roman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82CBB30-85C4-44FE-AC4F-19663AFE1AE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1426DA3-A4EF-4DF4-83AE-18E09D1DED94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D7B7426-1C8F-4745-9F87-347E3314D56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7C9A9F4-2F8D-4A2C-A51A-2D908E9F8E5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77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46EF892-6024-4E48-9C6A-A9CA2D1EAAD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80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AF8D6FE-7072-4C68-B864-A2B3BD6ABDB0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83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86040" rIns="86040" tIns="86040" bIns="86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213CFD67-1326-4909-8C99-50548F8325F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86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86040" rIns="86040" tIns="86040" bIns="86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26FCDE7-96AC-4AE5-875C-3158234297F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FB7DF10-9395-43EA-8FE6-67298E43D6E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B2FD26ED-39A0-4395-BFBC-696A1F087E7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zh-TW" sz="5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095BB87-C1A7-4481-9585-12B173DA29A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24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大綱層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四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個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大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綱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層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五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個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大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綱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層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六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個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大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綱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層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七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個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大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綱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層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個大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綱層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1FF225E-AF64-4D53-9102-702E960C3F07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68400" rIns="68400" tIns="34200" bIns="3420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7108F33-1957-4BD8-8044-66199DF8C429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12000" spc="-1" strike="noStrike">
                <a:solidFill>
                  <a:srgbClr val="000000"/>
                </a:solidFill>
                <a:latin typeface="Arial"/>
                <a:ea typeface="Arial"/>
              </a:rPr>
              <a:t>xx%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545405F-F4E2-4555-8D56-E7AA2B692727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</p:spPr>
        <p:txBody>
          <a:bodyPr lIns="68400" rIns="68400" tIns="34200" bIns="3420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</p:spPr>
        <p:txBody>
          <a:bodyPr lIns="68400" rIns="68400" tIns="34200" bIns="3420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EA2254D-F873-4280-ADA0-13ED87D60DF9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25240" y="281160"/>
            <a:ext cx="8093160" cy="76320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r>
              <a:rPr b="0" lang="zh-TW" sz="36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36760" y="1655640"/>
            <a:ext cx="4039920" cy="479520"/>
          </a:xfrm>
          <a:prstGeom prst="rect">
            <a:avLst/>
          </a:prstGeom>
        </p:spPr>
        <p:txBody>
          <a:bodyPr anchor="b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36760" y="2127960"/>
            <a:ext cx="4039920" cy="22759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0" y="1655640"/>
            <a:ext cx="4041720" cy="479520"/>
          </a:xfrm>
          <a:prstGeom prst="rect">
            <a:avLst/>
          </a:prstGeom>
        </p:spPr>
        <p:txBody>
          <a:bodyPr anchor="b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572000" y="2127960"/>
            <a:ext cx="4041720" cy="22759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7" name="PlaceHolder 8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21DF309-43EB-43F1-9230-E35A7B4F3BB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arduino.cc/en/Main/Software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bit.ly/2HcGi3g" TargetMode="Externa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bdesigner1.webnode.tw/bdesigner-blockly/" TargetMode="External"/><Relationship Id="rId2" Type="http://schemas.openxmlformats.org/officeDocument/2006/relationships/hyperlink" Target="http://blocklyduino.github.io/BlocklyDuino/blockly/apps/blocklyduino/" TargetMode="External"/><Relationship Id="rId3" Type="http://schemas.openxmlformats.org/officeDocument/2006/relationships/hyperlink" Target="https://developers.google.com/blockly/" TargetMode="External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t.ly/3GPa" TargetMode="Externa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5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randomnerdtutorials.com/esp32-pinout-reference-gpios/" TargetMode="External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5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t.ly/L8OvG" TargetMode="External"/><Relationship Id="rId2" Type="http://schemas.openxmlformats.org/officeDocument/2006/relationships/hyperlink" Target="https://t.ly/L8OvG" TargetMode="External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5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t.ly/xDJN" TargetMode="External"/><Relationship Id="rId2" Type="http://schemas.openxmlformats.org/officeDocument/2006/relationships/hyperlink" Target="https://t.ly/xDJN" TargetMode="External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t.ly/WZJEj" TargetMode="External"/><Relationship Id="rId2" Type="http://schemas.openxmlformats.org/officeDocument/2006/relationships/hyperlink" Target="https://jsoneditoronline.org/" TargetMode="External"/><Relationship Id="rId3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://opendata2.epa.gov.tw/AQI.json" TargetMode="External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t.ly/Ms6a" TargetMode="External"/><Relationship Id="rId2" Type="http://schemas.openxmlformats.org/officeDocument/2006/relationships/hyperlink" Target="https://t.ly/Ms6a" TargetMode="External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t.ly/s6tI" TargetMode="External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thingspeak.com/" TargetMode="External"/><Relationship Id="rId2" Type="http://schemas.openxmlformats.org/officeDocument/2006/relationships/hyperlink" Target="https://t.ly/yAAlD" TargetMode="Externa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t.ly/lyuW" TargetMode="External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notify-bot.line.me/zh_TW/" TargetMode="External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www.apitester.com/" TargetMode="External"/><Relationship Id="rId2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t.ly/Qg8k" TargetMode="External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://bit.ly/3mwqckx" TargetMode="External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6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6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hyperlink" Target="http://av119.ddns.net:8088/" TargetMode="External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hyperlink" Target="https://t.ly/4bS8" TargetMode="External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hyperlink" Target="https://t.ly/Rbed" TargetMode="External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s://bit.ly/3jdkVgE" TargetMode="External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youyouyou.pixnet.net/blog/post/120418861-esp32xnbiot&#27169;&#32068;-usb-power-port&#28204;&#35430;" TargetMode="External"/><Relationship Id="rId2" Type="http://schemas.openxmlformats.org/officeDocument/2006/relationships/hyperlink" Target="https://t.ly/HWNF" TargetMode="External"/><Relationship Id="rId3" Type="http://schemas.openxmlformats.org/officeDocument/2006/relationships/hyperlink" Target="https://youyouyou.pixnet.net/blog/post/120417760-esp32xnbiot&#27169;&#32068;-i2c&#29128;&#34399;&#28204;&#35430;&#31243;&#24335;" TargetMode="External"/><Relationship Id="rId4" Type="http://schemas.openxmlformats.org/officeDocument/2006/relationships/hyperlink" Target="https://t.ly/VwgP" TargetMode="External"/><Relationship Id="rId5" Type="http://schemas.openxmlformats.org/officeDocument/2006/relationships/hyperlink" Target="https://bit.ly/3jdkVgE" TargetMode="External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ESP32 </a:t>
            </a:r>
            <a:br/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311760" y="2797200"/>
            <a:ext cx="8520120" cy="1907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595959"/>
                </a:solidFill>
                <a:latin typeface="Arial"/>
                <a:ea typeface="Arial"/>
              </a:rPr>
              <a:t>謝坤達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595959"/>
                </a:solidFill>
                <a:latin typeface="Arial"/>
                <a:ea typeface="Arial"/>
              </a:rPr>
              <a:t>jumbokh@gmail.com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7A58D14-DAEA-47FF-A715-B9E5A228421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ESP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環境建立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CCB21FC-8566-4E4C-A359-B87B61012A3C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一、環境設定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下載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 IDE</a:t>
            </a:r>
            <a:br/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https://www.arduino.cc/en/Main/Software</a:t>
            </a:r>
            <a:br/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點選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zip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免安裝包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下載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核心套件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設定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 IDE for ESP32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簡單測試程式：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HelloWorld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函式庫安裝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B41CD8A-B6C3-4391-9A5A-D20DBEE90A4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290" name="Google Shape;150;p25" descr=""/>
          <p:cNvPicPr/>
          <p:nvPr/>
        </p:nvPicPr>
        <p:blipFill>
          <a:blip r:embed="rId2"/>
          <a:stretch/>
        </p:blipFill>
        <p:spPr>
          <a:xfrm>
            <a:off x="5561640" y="396720"/>
            <a:ext cx="3293280" cy="271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開發板管理員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126360" y="1311840"/>
            <a:ext cx="300816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開啟</a:t>
            </a:r>
            <a:r>
              <a:rPr b="0" lang="en-US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Arduino IDE</a:t>
            </a: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後，選擇檔案</a:t>
            </a:r>
            <a:r>
              <a:rPr b="0" lang="en-US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偏好設定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出現偏好設定視窗，在額外的開發版管理員網址輸入以下文字後，按</a:t>
            </a:r>
            <a:r>
              <a:rPr b="0" lang="en-US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OK</a:t>
            </a: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https://dl.espressif.com/dl/package_esp32_index.json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3" name="Google Shape;157;p26" descr=""/>
          <p:cNvPicPr/>
          <p:nvPr/>
        </p:nvPicPr>
        <p:blipFill>
          <a:blip r:embed="rId1"/>
          <a:stretch/>
        </p:blipFill>
        <p:spPr>
          <a:xfrm>
            <a:off x="3196800" y="901080"/>
            <a:ext cx="5714640" cy="3543120"/>
          </a:xfrm>
          <a:prstGeom prst="rect">
            <a:avLst/>
          </a:prstGeom>
          <a:ln>
            <a:noFill/>
          </a:ln>
        </p:spPr>
      </p:pic>
      <p:sp>
        <p:nvSpPr>
          <p:cNvPr id="294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759FD44-683C-4146-908A-42987746EBD6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接下來到工具，選擇開發版，並在右側開啟開發版管理員</a:t>
            </a:r>
            <a:br/>
            <a:r>
              <a:rPr b="0" lang="zh-TW" sz="18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輸入關鍵字：</a:t>
            </a:r>
            <a:r>
              <a:rPr b="0" lang="en-US" sz="18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Google Shape;165;p27" descr=""/>
          <p:cNvPicPr/>
          <p:nvPr/>
        </p:nvPicPr>
        <p:blipFill>
          <a:blip r:embed="rId1"/>
          <a:stretch/>
        </p:blipFill>
        <p:spPr>
          <a:xfrm>
            <a:off x="104400" y="1432800"/>
            <a:ext cx="4899960" cy="3135960"/>
          </a:xfrm>
          <a:prstGeom prst="rect">
            <a:avLst/>
          </a:prstGeom>
          <a:ln>
            <a:noFill/>
          </a:ln>
        </p:spPr>
      </p:pic>
      <p:sp>
        <p:nvSpPr>
          <p:cNvPr id="298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335E0F4-20D6-4C75-8D66-E13BB9E3939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299" name="Google Shape;167;p27" descr=""/>
          <p:cNvPicPr/>
          <p:nvPr/>
        </p:nvPicPr>
        <p:blipFill>
          <a:blip r:embed="rId2"/>
          <a:stretch/>
        </p:blipFill>
        <p:spPr>
          <a:xfrm>
            <a:off x="5092560" y="1822680"/>
            <a:ext cx="3521520" cy="20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下載安裝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模組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輸入關鍵字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點選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1.0.4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版本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安裝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1B7502-FC23-4FE1-981C-4B5FBB45D6B5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03" name="Google Shape;175;p28" descr=""/>
          <p:cNvPicPr/>
          <p:nvPr/>
        </p:nvPicPr>
        <p:blipFill>
          <a:blip r:embed="rId1"/>
          <a:stretch/>
        </p:blipFill>
        <p:spPr>
          <a:xfrm>
            <a:off x="3087720" y="1284120"/>
            <a:ext cx="5714640" cy="346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628560" y="9324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安裝驅動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265680" y="812160"/>
            <a:ext cx="4694400" cy="42289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343080" indent="-342720">
              <a:lnSpc>
                <a:spcPct val="11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解壓縮後後，將</a:t>
            </a:r>
            <a:r>
              <a:rPr b="0" lang="en-US" sz="17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插入</a:t>
            </a:r>
            <a:r>
              <a:rPr b="0" lang="en-US" sz="17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此時會出現安裝畫面，但由於沒有驅動程式，因此自行指定驅動程式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驅動程式下載：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624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CH340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6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https://bit.ly/2HcGi3g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884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CP210x</a:t>
            </a:r>
            <a:r>
              <a:rPr b="0" lang="zh-TW" sz="19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：</a:t>
            </a:r>
            <a:r>
              <a:rPr b="0" lang="en-US" sz="19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Arduino/Driver</a:t>
            </a:r>
            <a:r>
              <a:rPr b="0" lang="zh-TW" sz="19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有附帶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安裝驅動完畢後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在我的電腦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右鍵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管理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，開啟電腦管理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點選左側裝置管理員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點選右側連接埠，檢查是否有一個 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ch340 (COMX)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ff0000"/>
              </a:buClr>
              <a:buFont typeface="Calibri"/>
              <a:buAutoNum type="arabicPeriod"/>
            </a:pPr>
            <a:r>
              <a:rPr b="1" lang="zh-TW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請注意最後的</a:t>
            </a:r>
            <a:r>
              <a:rPr b="1" lang="en-US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ComX</a:t>
            </a:r>
            <a:r>
              <a:rPr b="1" lang="zh-TW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代表獲得的</a:t>
            </a:r>
            <a:r>
              <a:rPr b="1" lang="en-US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COM</a:t>
            </a:r>
            <a:r>
              <a:rPr b="1" lang="zh-TW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位置，每次可能都會不同，請紀錄在記事本，馬上會用到。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24084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Google Shape;183;p29" descr=""/>
          <p:cNvPicPr/>
          <p:nvPr/>
        </p:nvPicPr>
        <p:blipFill>
          <a:blip r:embed="rId2"/>
          <a:stretch/>
        </p:blipFill>
        <p:spPr>
          <a:xfrm>
            <a:off x="5063760" y="1896120"/>
            <a:ext cx="3870360" cy="287064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sp>
        <p:nvSpPr>
          <p:cNvPr id="307" name="CustomShape 3"/>
          <p:cNvSpPr/>
          <p:nvPr/>
        </p:nvSpPr>
        <p:spPr>
          <a:xfrm>
            <a:off x="5252040" y="3105000"/>
            <a:ext cx="788400" cy="3942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/>
          <p:cNvSpPr/>
          <p:nvPr/>
        </p:nvSpPr>
        <p:spPr>
          <a:xfrm>
            <a:off x="6623640" y="3954600"/>
            <a:ext cx="2146320" cy="3942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Google Shape;186;p29" descr="GEL Curve Arrow MS-green"/>
          <p:cNvPicPr/>
          <p:nvPr/>
        </p:nvPicPr>
        <p:blipFill>
          <a:blip r:embed="rId3"/>
          <a:stretch/>
        </p:blipFill>
        <p:spPr>
          <a:xfrm flipH="1" rot="15724800">
            <a:off x="5710680" y="3590280"/>
            <a:ext cx="790200" cy="1274400"/>
          </a:xfrm>
          <a:prstGeom prst="rect">
            <a:avLst/>
          </a:prstGeom>
          <a:ln>
            <a:noFill/>
          </a:ln>
        </p:spPr>
      </p:pic>
      <p:sp>
        <p:nvSpPr>
          <p:cNvPr id="310" name="TextShape 5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BF8504D-62D8-4DF2-9626-B80C930B3FA3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11" name="Google Shape;188;p29" descr=""/>
          <p:cNvPicPr/>
          <p:nvPr/>
        </p:nvPicPr>
        <p:blipFill>
          <a:blip r:embed="rId4"/>
          <a:srcRect l="7812" t="0" r="33583" b="0"/>
          <a:stretch/>
        </p:blipFill>
        <p:spPr>
          <a:xfrm>
            <a:off x="6720840" y="4068000"/>
            <a:ext cx="1972440" cy="166680"/>
          </a:xfrm>
          <a:prstGeom prst="rect">
            <a:avLst/>
          </a:prstGeom>
          <a:ln>
            <a:noFill/>
          </a:ln>
        </p:spPr>
      </p:pic>
      <p:pic>
        <p:nvPicPr>
          <p:cNvPr id="312" name="Google Shape;189;p29" descr=""/>
          <p:cNvPicPr/>
          <p:nvPr/>
        </p:nvPicPr>
        <p:blipFill>
          <a:blip r:embed="rId5"/>
          <a:srcRect l="7812" t="0" r="33583" b="0"/>
          <a:stretch/>
        </p:blipFill>
        <p:spPr>
          <a:xfrm>
            <a:off x="4572000" y="4812840"/>
            <a:ext cx="3233520" cy="273600"/>
          </a:xfrm>
          <a:prstGeom prst="rect">
            <a:avLst/>
          </a:prstGeom>
          <a:ln>
            <a:noFill/>
          </a:ln>
        </p:spPr>
      </p:pic>
      <p:sp>
        <p:nvSpPr>
          <p:cNvPr id="313" name="CustomShape 6"/>
          <p:cNvSpPr/>
          <p:nvPr/>
        </p:nvSpPr>
        <p:spPr>
          <a:xfrm>
            <a:off x="6792120" y="4707000"/>
            <a:ext cx="788400" cy="3942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設定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Arduino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開發界面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628560" y="994320"/>
            <a:ext cx="7886520" cy="36381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74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開啟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arduino-1.8.X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下的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主程式：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arduino.exe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點選功能表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工具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開發版</a:t>
            </a:r>
            <a:br/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並往下拉，直到選擇</a:t>
            </a:r>
            <a:br/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NodeMCU-32s </a:t>
            </a:r>
            <a:br/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更改序列埠為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COMX</a:t>
            </a:r>
            <a:br/>
            <a:r>
              <a:rPr b="0" lang="en-US" sz="2400" spc="-1" strike="noStrike">
                <a:solidFill>
                  <a:srgbClr val="595959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A9EA274-3499-4418-B309-D4963718FB32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17" name="Google Shape;199;p30" descr=""/>
          <p:cNvPicPr/>
          <p:nvPr/>
        </p:nvPicPr>
        <p:blipFill>
          <a:blip r:embed="rId1"/>
          <a:stretch/>
        </p:blipFill>
        <p:spPr>
          <a:xfrm>
            <a:off x="3929400" y="1779120"/>
            <a:ext cx="4714920" cy="306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積木語法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628560" y="1369080"/>
            <a:ext cx="7886520" cy="36716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457200" indent="-3171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ArduBlock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：雖很久沒有更新，但感測器部份都可用，可作基礎感測，不過缺乏藍芽、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進階模組。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bDesiger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：八德國小蔡佳倫老師自行研發</a:t>
            </a:r>
            <a:br/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說明網址：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https://bdesigner1.webnode.tw/bdesigner-blockly/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BlocklyDuino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：視覺化程式語言編輯器， 能透過拖拉方塊以產出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Arduino 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程式。 它同時也是個</a:t>
            </a:r>
            <a:r>
              <a:rPr b="0" lang="zh-TW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開源專案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 基於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Google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所提供的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Blockly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（視覺化語言編輯程式庫），可自建積木，擴展性高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支援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7697, ESP32, 8266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說明網址：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https://bit.ly/35zb3Ie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FAD7876-FB11-4461-89FB-FC8F160F8F0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二、基礎感測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E09A405-6658-473C-9B29-D3F7427BABD7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環境測試：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HelloWorld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311760" y="1152360"/>
            <a:ext cx="44535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void setup() 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Serial.begin(115200);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void loop() 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Serial.println("Hello Yourname");//</a:t>
            </a:r>
            <a:r>
              <a:rPr b="0" lang="zh-TW" sz="1500" spc="-1" strike="noStrike">
                <a:solidFill>
                  <a:srgbClr val="000000"/>
                </a:solidFill>
                <a:latin typeface="Arial"/>
                <a:ea typeface="Arial"/>
              </a:rPr>
              <a:t>改成你的名字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delay(1000);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B2EF20B-7E19-4DE0-BD09-CEC3DE5383D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27" name="Google Shape;221;p33" descr=""/>
          <p:cNvPicPr/>
          <p:nvPr/>
        </p:nvPicPr>
        <p:blipFill>
          <a:blip r:embed="rId1"/>
          <a:srcRect l="0" t="0" r="36725" b="0"/>
          <a:stretch/>
        </p:blipFill>
        <p:spPr>
          <a:xfrm>
            <a:off x="5064480" y="444960"/>
            <a:ext cx="3539520" cy="41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腳位圖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1D37F23-D4AA-49DB-ADF7-ABF5A28F9C17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56" name="Google Shape;86;p17" descr=""/>
          <p:cNvPicPr/>
          <p:nvPr/>
        </p:nvPicPr>
        <p:blipFill>
          <a:blip r:embed="rId1"/>
          <a:srcRect l="0" t="-1581" r="0" b="1581"/>
          <a:stretch/>
        </p:blipFill>
        <p:spPr>
          <a:xfrm>
            <a:off x="467640" y="822960"/>
            <a:ext cx="7886520" cy="39596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272880" y="16920"/>
            <a:ext cx="865620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基礎感測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：內建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311760" y="1152360"/>
            <a:ext cx="20973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內建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LED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腳位為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GPIO 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A2E5089-AB16-45CB-930C-2ECDD202BF7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1" name="TextShape 4"/>
          <p:cNvSpPr txBox="1"/>
          <p:nvPr/>
        </p:nvSpPr>
        <p:spPr>
          <a:xfrm>
            <a:off x="2520000" y="1152360"/>
            <a:ext cx="57110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void setup()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Serial.begin(115200);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pinMode(2,OUTPUT);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void loop()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digitalWrite(2,HIGH);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delay(1000);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digitalWrite(2,LOW);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delay(1000);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2" name="Google Shape;230;p34" descr=""/>
          <p:cNvPicPr/>
          <p:nvPr/>
        </p:nvPicPr>
        <p:blipFill>
          <a:blip r:embed="rId1"/>
          <a:stretch/>
        </p:blipFill>
        <p:spPr>
          <a:xfrm>
            <a:off x="4923720" y="59040"/>
            <a:ext cx="3153240" cy="109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三、人體感測器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74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利用紅外線來偵測是否有</a:t>
            </a:r>
            <a:br/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生物經過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請將旋鈕逆時針轉至最底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狀態約五秒才能再啟動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範例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https://t.ly/2KLS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A897AD7-004C-4FEA-AAC2-EB151106C44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36" name="Google Shape;239;p35" descr="C:\Users\YouAdmin\Desktop\868-3403861.jpg"/>
          <p:cNvPicPr/>
          <p:nvPr/>
        </p:nvPicPr>
        <p:blipFill>
          <a:blip r:embed="rId1"/>
          <a:stretch/>
        </p:blipFill>
        <p:spPr>
          <a:xfrm>
            <a:off x="4826520" y="273960"/>
            <a:ext cx="3040560" cy="231840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240;p35" descr="C:\Users\YouAdmin\Desktop\PIR模組背面.jpg"/>
          <p:cNvPicPr/>
          <p:nvPr/>
        </p:nvPicPr>
        <p:blipFill>
          <a:blip r:embed="rId2"/>
          <a:stretch/>
        </p:blipFill>
        <p:spPr>
          <a:xfrm>
            <a:off x="5511240" y="1704960"/>
            <a:ext cx="2225520" cy="162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實做：來客報知機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D964B22-372D-431E-9E75-7C73C7988122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40" name="Google Shape;247;p36" descr=""/>
          <p:cNvPicPr/>
          <p:nvPr/>
        </p:nvPicPr>
        <p:blipFill>
          <a:blip r:embed="rId1"/>
          <a:stretch/>
        </p:blipFill>
        <p:spPr>
          <a:xfrm>
            <a:off x="3441600" y="1416240"/>
            <a:ext cx="5248080" cy="335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基礎感測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DHT11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可偵測溫濕度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要外掛函式庫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90000"/>
              </a:lnSpc>
              <a:spcBef>
                <a:spcPts val="799"/>
              </a:spcBef>
              <a:buClr>
                <a:srgbClr val="595959"/>
              </a:buClr>
              <a:buFont typeface="Arial"/>
              <a:buAutoNum type="arabicPeriod"/>
            </a:pPr>
            <a:r>
              <a:rPr b="0" lang="zh-TW" sz="2400" spc="-1" strike="noStrike">
                <a:solidFill>
                  <a:srgbClr val="000000"/>
                </a:solidFill>
                <a:latin typeface="Calibri"/>
                <a:ea typeface="Calibri"/>
              </a:rPr>
              <a:t>函式庫請搜尋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simpleDHT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000000"/>
                </a:solidFill>
                <a:latin typeface="Calibri"/>
                <a:ea typeface="Calibri"/>
              </a:rPr>
              <a:t>呼叫範例程式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dht11 default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E2351AE-096F-45A6-A3D1-1285C914F1F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44" name="Google Shape;255;p37" descr="ç¸éåç"/>
          <p:cNvPicPr/>
          <p:nvPr/>
        </p:nvPicPr>
        <p:blipFill>
          <a:blip r:embed="rId1"/>
          <a:srcRect l="0" t="0" r="48714" b="26562"/>
          <a:stretch/>
        </p:blipFill>
        <p:spPr>
          <a:xfrm>
            <a:off x="1155240" y="3055320"/>
            <a:ext cx="2436480" cy="1826280"/>
          </a:xfrm>
          <a:prstGeom prst="rect">
            <a:avLst/>
          </a:prstGeom>
          <a:ln>
            <a:noFill/>
          </a:ln>
        </p:spPr>
      </p:pic>
      <p:pic>
        <p:nvPicPr>
          <p:cNvPr id="345" name="Google Shape;256;p37" descr=""/>
          <p:cNvPicPr/>
          <p:nvPr/>
        </p:nvPicPr>
        <p:blipFill>
          <a:blip r:embed="rId2"/>
          <a:stretch/>
        </p:blipFill>
        <p:spPr>
          <a:xfrm>
            <a:off x="5075280" y="654480"/>
            <a:ext cx="4068360" cy="282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三、藍芽互動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B4EA5EC-595F-4780-A332-3DDCF33A8C0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5200" spc="-1" strike="noStrike">
                <a:solidFill>
                  <a:srgbClr val="000000"/>
                </a:solidFill>
                <a:latin typeface="Arial"/>
                <a:ea typeface="Arial"/>
              </a:rPr>
              <a:t>藍芽傳輸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21A394D-7ACD-4BE0-B44F-58F744AF9AD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一、藍芽功能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471600" y="1027080"/>
            <a:ext cx="3447720" cy="3743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380880" indent="-374400">
              <a:lnSpc>
                <a:spcPct val="9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內包含藍芽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4.0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模組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744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藍芽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4.0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可稱為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，低功率藍芽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(Bluetooth Low Energy)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297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藍芽會用很大的電量，使用不良的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線，可能導致一直重開機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(brownout=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供電不穩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297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藍芽的函式庫佔大量記憶體，太多程式會超出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4M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限制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629240" y="1369080"/>
            <a:ext cx="437508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關鍵語法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宣告使用藍芽函式庫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#include &lt;BluetoothSerial.h&gt;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宣告藍芽物件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BluetoothSerial BT;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啟動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上的藍芽，名稱自訂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BT.begin(“ESP32”);//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名稱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傳輸資料到手機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terminal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BT.println("Hello World");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Shape 4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638E128-3B4D-42D9-8058-4085A6B4A255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二、簡易藍芽通訊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471600" y="1027080"/>
            <a:ext cx="291456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傳資料到手機上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4629240" y="0"/>
            <a:ext cx="3885840" cy="4978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#include &lt;BluetoothSerial.h&gt;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BluetoothSerial BT;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void setup()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Serial.begin(115200);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BT.begin("MyBLE");//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請改名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void loop()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BT.println("Hello World");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delay(1000);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Google Shape;287;p41"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/>
          <p:cNvPicPr/>
          <p:nvPr/>
        </p:nvPicPr>
        <p:blipFill>
          <a:blip r:embed="rId1"/>
          <a:srcRect l="0" t="4334" r="0" b="29360"/>
          <a:stretch/>
        </p:blipFill>
        <p:spPr>
          <a:xfrm>
            <a:off x="1148400" y="1568520"/>
            <a:ext cx="2316600" cy="307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295200" y="39600"/>
            <a:ext cx="8553240" cy="14227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手機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APP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關鍵字：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arduino bluetooth control</a:t>
            </a:r>
            <a:br/>
            <a:br/>
            <a:r>
              <a:rPr b="0" lang="zh-TW" sz="900" spc="-1" strike="noStrike" u="sng">
                <a:solidFill>
                  <a:srgbClr val="0097a7"/>
                </a:solidFill>
                <a:uFillTx/>
                <a:latin typeface="Arial"/>
                <a:ea typeface="Arial"/>
              </a:rPr>
              <a:t>舊版：</a:t>
            </a:r>
            <a:r>
              <a:rPr b="0" lang="en-US" sz="9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t.ly/3GPa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CB8C7B4-CC19-4EF9-AC1D-A9E9D12B0740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62" name="Google Shape;294;p42" descr="https://lh3.googleusercontent.com/ptpWERJ_ID25PP98TmPzYDwILZcBLPVqfIjN1mGP7doMZJYx1nAR_JTywQc5OwIrrdYKs6bGkBtyI0bkcP-Hy2FUg1LCNv9SEP306GplMYyL4cZ4TurCyNzkolUTGaq9nwdSehtIcj_VteaDU7XFfoGqg7hahH4FqkQw-JeHXTIAAQ-9Mb5aJQORFtWcCJNAG5BqPZ9Dp1ZOP4fWrcCSeVB1Ih0YN9SCBDM1o4gZ0qDiBOZgsvQAHKklan-4frU_KQhkBV6tAY82cohUNH392V-e-wOxSHUzFvuwXuY7YS-8MwdiRrMx2dvd-ELBwwbFS1degXU8xGzhVMzQ_pumvazl-9qOWvjjo7N8evsbeZsx8XKW_-nGA7CmSN6h2KSBm9Qew7RKlLWCVfrkm0hFm-Sn3VlzpfUOhZmdCmeFTrBd2S6d5a3ssn213KN2kQgctvUlFTmk--Z8hCWHagWR0nyyXNrSOjP8O8rXIrW_pgbCs_2RPRVXLNVEsdE7lDCBdCiVKVOsXN1EjvLspykmPuqCSuVzJMT104o60d-IixYPxOQWP00xEzM0VboaghMvMIT1777DAXbPMywX2YdYIkJ0hGbbkaDoPKTRbmY3OMy9A1LZ6ZFJfFlubWwba3F2=w430-h859-no"/>
          <p:cNvPicPr/>
          <p:nvPr/>
        </p:nvPicPr>
        <p:blipFill>
          <a:blip r:embed="rId2"/>
          <a:srcRect l="0" t="0" r="38939" b="57475"/>
          <a:stretch/>
        </p:blipFill>
        <p:spPr>
          <a:xfrm>
            <a:off x="44640" y="1687320"/>
            <a:ext cx="2404800" cy="3353400"/>
          </a:xfrm>
          <a:prstGeom prst="rect">
            <a:avLst/>
          </a:prstGeom>
          <a:ln>
            <a:noFill/>
          </a:ln>
        </p:spPr>
      </p:pic>
      <p:pic>
        <p:nvPicPr>
          <p:cNvPr id="363" name="Google Shape;295;p42" descr="https://lh3.googleusercontent.com/tiVdU-uN2RZYHy6Ff3pDHXXZ7S_atG8HDqXOtnn_q98PVFMlA0sjEYBA0BzvUOckC4IlT1fMj3qKrfZvub3AKJzk2pgMUhJPjvtfL6jtz8r4KG9Wax0hYvGPJ0oZ0wzIwT42HtDXtTY1bbUR0rDiTjKMEx9LLBO7mXJ34KtwEwb-H2WTB8U-8m-l8eF46mqnb6sDIsnPHgG9PZSCC5sNbDI1XVEj18fGqbeRmp0_fG9uTI57mf3mOKNRWcMAMHWhkG0_Md1UixG7K4845iW_j5wqeW2AZvCdyVOyo_lg1joA_AcshktKFLUZNT9W_jZaBmXQrg1MXZcsYdyGUPCetC73oKcAL_Sr8EagyIP1ezaAZ0z4G6dnqvc4fmvtUEZASNXuDeycIYZ4YqrPuh6xixrEZlaxOWF7eZjR1xVsBlM6gWMibDPjvkJlhqXomu2pmg4tpMlrIqKwNg5nI8_VypiL0Kon3H7Zi7bc9XSGy-qkJAeHULMNJ2-kXx3xl1XNlYpK3PB6dl3bU4DUeudeXc5tDsysoht_iqKTW4ieOuKdmIliZU1hSN0_C7QuA2jNEEvsoFbtRWqN0zAx0xRk2ml8yJgxmrbIdBW09W-pLPciKv8rG2_2hNtGakFA0vOg=w430-h859-no"/>
          <p:cNvPicPr/>
          <p:nvPr/>
        </p:nvPicPr>
        <p:blipFill>
          <a:blip r:embed="rId3"/>
          <a:stretch/>
        </p:blipFill>
        <p:spPr>
          <a:xfrm>
            <a:off x="2596320" y="1687320"/>
            <a:ext cx="1725840" cy="3455640"/>
          </a:xfrm>
          <a:prstGeom prst="rect">
            <a:avLst/>
          </a:prstGeom>
          <a:ln>
            <a:noFill/>
          </a:ln>
        </p:spPr>
      </p:pic>
      <p:pic>
        <p:nvPicPr>
          <p:cNvPr id="364" name="Google Shape;296;p42" descr="https://lh3.googleusercontent.com/OMCG3cszKl8TeAGWQMwZ01Jav5MOj8tw-G6uymKqFpC-hlWuNxabDk_1aTenwGy2Ydz8jCirKNHvs3NEmXQJo5pjZqDECLyRF5ZCqDzIqPaA8Q4JerBoq4IZUF3v8N3iVL9AM5E7uF7dkhA63h0iZlsycvX6BmvLj7gk_uxaa7qoQ2L7hh-2OJPR_wTRZ3q4qVN5w9QOudTOs547yXy0IgmjM5gIUddPWlgYm0TOgj5-hLaw-49GEie3ERShAG6_h_6d04FeY9KxlMNZj_LtwemET0Y_oLK28rGt8Hz3Adpexu4N55iP05Kf3IISIY3QM4iXYkfi4IMLnYCvNIjjHPqrPW-LJfuo45m5E-FOdz3p2zqywY9otkyYg5nQduBPEaDDPJU_AqzoiAgIDArc2cFUmJxyepLA8HhDBi5sdWR4jeqtQEt09e0k7hNEPkk-80BwYeq0xZCjWxDLNAWYb3pytRXXjw9KJS6dP08mU7RHvopg5QSVt1ErHZGf_3UxGY5NM78vODKLLJsT-0IRHRnQsxm3p96odkxjZysBtPc8TIrnclPQqKmVrrrDpSLhKWqgFO8_YWKLwI_UgaumXINO-CnrT1EUhxe8aH3IMsmMcd58JFcGJJGwjKTFpyCx=w430-h859-no"/>
          <p:cNvPicPr/>
          <p:nvPr/>
        </p:nvPicPr>
        <p:blipFill>
          <a:blip r:embed="rId4"/>
          <a:stretch/>
        </p:blipFill>
        <p:spPr>
          <a:xfrm>
            <a:off x="4664880" y="1687320"/>
            <a:ext cx="1725840" cy="3455640"/>
          </a:xfrm>
          <a:prstGeom prst="rect">
            <a:avLst/>
          </a:prstGeom>
          <a:ln>
            <a:noFill/>
          </a:ln>
        </p:spPr>
      </p:pic>
      <p:pic>
        <p:nvPicPr>
          <p:cNvPr id="365" name="Google Shape;297;p42"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/>
          <p:cNvPicPr/>
          <p:nvPr/>
        </p:nvPicPr>
        <p:blipFill>
          <a:blip r:embed="rId5"/>
          <a:stretch/>
        </p:blipFill>
        <p:spPr>
          <a:xfrm>
            <a:off x="7030800" y="1687320"/>
            <a:ext cx="1725840" cy="3455640"/>
          </a:xfrm>
          <a:prstGeom prst="rect">
            <a:avLst/>
          </a:prstGeom>
          <a:ln>
            <a:noFill/>
          </a:ln>
        </p:spPr>
      </p:pic>
      <p:sp>
        <p:nvSpPr>
          <p:cNvPr id="366" name="CustomShape 3"/>
          <p:cNvSpPr/>
          <p:nvPr/>
        </p:nvSpPr>
        <p:spPr>
          <a:xfrm>
            <a:off x="2668320" y="3630240"/>
            <a:ext cx="1336320" cy="4075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4"/>
          <p:cNvSpPr/>
          <p:nvPr/>
        </p:nvSpPr>
        <p:spPr>
          <a:xfrm>
            <a:off x="5481000" y="2171520"/>
            <a:ext cx="1013400" cy="6940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5"/>
          <p:cNvSpPr/>
          <p:nvPr/>
        </p:nvSpPr>
        <p:spPr>
          <a:xfrm>
            <a:off x="4904280" y="4289760"/>
            <a:ext cx="1336320" cy="4075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實做：藍芽溫度警報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628560" y="1369080"/>
            <a:ext cx="385920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感測溫度濕度（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simpleDHT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利用藍芽傳輸感測的值到手機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編碼問題，傳輸不能有中文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267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參考解答：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7A72403-40D4-49FF-9FB7-7B44FE596C16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72" name="Google Shape;308;p43" descr="https://lh3.googleusercontent.com/pIIEUQFSr758r94fkU2EVmpApzUx3Bgknmz3EPDbs7zy64nOi-UOKcjFWlgpSnVbZ0YcEGmxKlPL4VPGRTHBU5gxVhctH4ojC7Yp_uYzK5tZ8Mwt_fEGpUW-N5jo9WPrGv-EkR6_BBy7mFYMNSX_GlzonXCPMHa8zcA2Zx37YRXZcilNFiZgYeXibZM-FImrAJr55EM-3BazhUAyNyWwjNwpPL341dQEyFWmwCCaU1_EQBaaSLSU_Tn4YkUR0up-AowG5taZ-9wD8K7xepfaxTH4LMdnLDeH-1lru34mWHJ8ZdXOvXJi20dH9ZlV7tOE12frlHoWn1n9X82r3pMAAsMeVwvBpnia4F5qm3SabHqYaGE9NOPhivlq3nTh-FfBENkiUdMIa5t_IkxtZv9DJepCCK_TS452mWcGh_0HH89wcJFcSHuL1L5OfXs6otbMo9P_RfGmCQ7JbAs-FG4K4DGqDhKNEjGfR8fgmY0AY3ncMU7h8EAZY3mb13giqRAKbAjwVXJrkizoSNtmiMe9hmpmeyPNrAEszWOPZtw6mKmsA56XvM0saLgdGoCme18mFzOG9tu6Jo-nh5IYJJlt9bJI7sAIsoNIf41Onc97DE1xErKTX-xtjXNbjh3TJNux=w430-h859-no"/>
          <p:cNvPicPr/>
          <p:nvPr/>
        </p:nvPicPr>
        <p:blipFill>
          <a:blip r:embed="rId1"/>
          <a:srcRect l="-1824" t="13494" r="4105" b="20864"/>
          <a:stretch/>
        </p:blipFill>
        <p:spPr>
          <a:xfrm>
            <a:off x="5191200" y="434160"/>
            <a:ext cx="2994480" cy="402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 pin map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  <a:hlinkClick r:id="rId1"/>
              </a:rPr>
              <a:t>接腳說明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140400" y="1369080"/>
            <a:ext cx="8799840" cy="36716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16 x Analog-to-Digital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：可接類比或數位感測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粉紅色標示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3 x SPI interfaces(MOSI,MISO,SCK,SS)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SD card, TFT, LCD 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3 x UART interfaces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：藍芽、相機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不限腳位編號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2 x I2C interfaces(SDA,SCL) and I2S interfaces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LCM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、氣壓、陀螺儀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(GPIO 21,22)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16 x PWM output channels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：數位輸出也可類比輸出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不限定腳位編號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10 x Capacitive sensing GPIOs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：提供觸控電容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棕色標示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•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GPIO 34,35,36,39</a:t>
            </a:r>
            <a:r>
              <a:rPr b="1" lang="zh-TW" sz="1800" spc="-1" strike="noStrike">
                <a:solidFill>
                  <a:srgbClr val="ff0000"/>
                </a:solidFill>
                <a:latin typeface="Arial"/>
                <a:ea typeface="Arial"/>
              </a:rPr>
              <a:t>：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Input only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GPIO 1,2,3,6,7,8,9,10,11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：系統用，勿使用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淺灰色標示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WiFi</a:t>
            </a:r>
            <a:r>
              <a:rPr b="0" lang="zh-TW" sz="1800" spc="-1" strike="noStrike">
                <a:solidFill>
                  <a:srgbClr val="ff0000"/>
                </a:solidFill>
                <a:latin typeface="Arial"/>
                <a:ea typeface="Arial"/>
              </a:rPr>
              <a:t>或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BLE</a:t>
            </a:r>
            <a:r>
              <a:rPr b="0" lang="zh-TW" sz="1800" spc="-1" strike="noStrike">
                <a:solidFill>
                  <a:srgbClr val="ff0000"/>
                </a:solidFill>
                <a:latin typeface="Arial"/>
                <a:ea typeface="Arial"/>
              </a:rPr>
              <a:t>啟動後，類比剩下可用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32,33,34,35,36,39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，其餘都變成數位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FBC347-B30F-4FC7-BFA5-17CB41C0F7DA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藍芽對話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471600" y="1027080"/>
            <a:ext cx="400248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分成兩部部份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透過藍芽到手機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A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視窗🡪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藍芽🡪手機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手機透過藍芽送到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B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：手機🡪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藍芽🡪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視窗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Shape 3"/>
          <p:cNvSpPr txBox="1"/>
          <p:nvPr/>
        </p:nvSpPr>
        <p:spPr>
          <a:xfrm>
            <a:off x="4629240" y="199800"/>
            <a:ext cx="4514760" cy="47743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視窗🡪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藍芽🡪手機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視窗輸入功能簡介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監看是否有輸入資料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Serial.available()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資料讀取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Serial.read()//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一次讀一個字</a:t>
            </a:r>
            <a:br/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Serial.readString()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全部讀取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Shape 4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D1DE29-6C44-4085-A600-6B8BAE3CBD0A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77" name="Google Shape;317;p44" descr=""/>
          <p:cNvPicPr/>
          <p:nvPr/>
        </p:nvPicPr>
        <p:blipFill>
          <a:blip r:embed="rId1"/>
          <a:srcRect l="0" t="0" r="0" b="45911"/>
          <a:stretch/>
        </p:blipFill>
        <p:spPr>
          <a:xfrm>
            <a:off x="375480" y="3265200"/>
            <a:ext cx="4253400" cy="163872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sp>
        <p:nvSpPr>
          <p:cNvPr id="378" name="CustomShape 5"/>
          <p:cNvSpPr/>
          <p:nvPr/>
        </p:nvSpPr>
        <p:spPr>
          <a:xfrm>
            <a:off x="252720" y="3376800"/>
            <a:ext cx="1758240" cy="4251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628560" y="273960"/>
            <a:ext cx="37897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傳輸資料到手機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471600" y="1027080"/>
            <a:ext cx="291456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4629240" y="0"/>
            <a:ext cx="3885840" cy="46324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#include &lt;BluetoothSerial.h&gt;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BluetoothSerial BT;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void setup()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Serial.begin(115200);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500" spc="-1" strike="noStrike">
                <a:solidFill>
                  <a:srgbClr val="ff0000"/>
                </a:solidFill>
                <a:latin typeface="Arial"/>
                <a:ea typeface="Arial"/>
              </a:rPr>
              <a:t>  </a:t>
            </a:r>
            <a:r>
              <a:rPr b="1" lang="en-US" sz="1500" spc="-1" strike="noStrike">
                <a:solidFill>
                  <a:srgbClr val="ff0000"/>
                </a:solidFill>
                <a:latin typeface="Arial"/>
                <a:ea typeface="Arial"/>
              </a:rPr>
              <a:t>BT.begin("ESP32");//</a:t>
            </a:r>
            <a:r>
              <a:rPr b="1" lang="zh-TW" sz="1500" spc="-1" strike="noStrike">
                <a:solidFill>
                  <a:srgbClr val="ff0000"/>
                </a:solidFill>
                <a:latin typeface="Arial"/>
                <a:ea typeface="Arial"/>
              </a:rPr>
              <a:t>記得改名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void loop()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if(Serial.available())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String data=Serial.readString();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BT.println(data);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}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delay(100);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Google Shape;326;p45" descr="https://lh3.googleusercontent.com/GSCs1zBxm7A8h-bx9JYj1piIK4xZSPDXFU5vMuqEouEHlGL1cqgvyQl_MvoZWu27I5M_xLY_7kVL4X8hBCm1fYthcycKVqNWnv1NI_TFZ0NStjEkOLw_kUx-PzN43GZGAMKsdvuUBnw5zk0VZeaDNaPU9oPZ4kVDkCMkTY6AVcC4FuLoZwRKUQfMj0d5h_tBxitnK6_Y3ba3hEk-jydsGPVy5XEN1bbkaqsHavem7EDJgHiWlL5CfNlO-lj__4t1LTNA9bl9J9odjuFgSiWb7xbuNM3hHPq7veKTFuWIQtXfGPSCm_xkaa3M1O6xv4sP0I7MihahlXYgBhjJ6jRPmt-fPmhGijSkLBFdmy2PusTtWCleJyl8oP_MYYyqeZ4aFUdgUNsfQeAtMF5nANsMnJ5goORfir2VlvyjYBJErSQ-dje_cTpwsQH9M7cajhxKwr8V6xWn7-uveGedCSUxCBILfRPoUW2rG1Mm2QgD8FlO3aoh2-kqba4MlRZp7jqRNyR_frrNo83oQKoLHogormjthW9QQceAcTgRDge2hjzGyIe1Y8leGDBlBZ6qFr-mm5GPsVdGgT_o1bZOR3m0QiMBKvBTy-eEFlcNFgdRY_z1qR_TYSeuObxjJh-Tn1Kv=w430-h859-no"/>
          <p:cNvPicPr/>
          <p:nvPr/>
        </p:nvPicPr>
        <p:blipFill>
          <a:blip r:embed="rId1"/>
          <a:srcRect l="0" t="0" r="0" b="52310"/>
          <a:stretch/>
        </p:blipFill>
        <p:spPr>
          <a:xfrm>
            <a:off x="1879920" y="2480400"/>
            <a:ext cx="2538360" cy="2423520"/>
          </a:xfrm>
          <a:prstGeom prst="rect">
            <a:avLst/>
          </a:prstGeom>
          <a:ln>
            <a:noFill/>
          </a:ln>
        </p:spPr>
      </p:pic>
      <p:pic>
        <p:nvPicPr>
          <p:cNvPr id="383" name="Google Shape;327;p45" descr=""/>
          <p:cNvPicPr/>
          <p:nvPr/>
        </p:nvPicPr>
        <p:blipFill>
          <a:blip r:embed="rId2"/>
          <a:srcRect l="0" t="0" r="44298" b="46351"/>
          <a:stretch/>
        </p:blipFill>
        <p:spPr>
          <a:xfrm>
            <a:off x="769320" y="1369080"/>
            <a:ext cx="1837800" cy="133308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：手機到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628560" y="1369080"/>
            <a:ext cx="591660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2700" spc="-1" strike="noStrike">
                <a:solidFill>
                  <a:srgbClr val="595959"/>
                </a:solidFill>
                <a:latin typeface="Arial"/>
                <a:ea typeface="Arial"/>
              </a:rPr>
              <a:t>監看是否有輸入資料</a:t>
            </a:r>
            <a:br/>
            <a:r>
              <a:rPr b="0" lang="en-US" sz="2700" spc="-1" strike="noStrike">
                <a:solidFill>
                  <a:srgbClr val="595959"/>
                </a:solidFill>
                <a:latin typeface="Arial"/>
                <a:ea typeface="Arial"/>
              </a:rPr>
              <a:t>BT.available()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700" spc="-1" strike="noStrike">
                <a:solidFill>
                  <a:srgbClr val="595959"/>
                </a:solidFill>
                <a:latin typeface="Arial"/>
                <a:ea typeface="Arial"/>
              </a:rPr>
              <a:t>資料讀取</a:t>
            </a:r>
            <a:br/>
            <a:r>
              <a:rPr b="0" lang="en-US" sz="2700" spc="-1" strike="noStrike">
                <a:solidFill>
                  <a:srgbClr val="595959"/>
                </a:solidFill>
                <a:latin typeface="Arial"/>
                <a:ea typeface="Arial"/>
              </a:rPr>
              <a:t>(O)BT.read()//</a:t>
            </a:r>
            <a:r>
              <a:rPr b="0" lang="zh-TW" sz="2700" spc="-1" strike="noStrike">
                <a:solidFill>
                  <a:srgbClr val="595959"/>
                </a:solidFill>
                <a:latin typeface="Arial"/>
                <a:ea typeface="Arial"/>
              </a:rPr>
              <a:t>一次讀一個字</a:t>
            </a:r>
            <a:br/>
            <a:r>
              <a:rPr b="0" lang="en-US" sz="2700" spc="-1" strike="noStrike">
                <a:solidFill>
                  <a:srgbClr val="595959"/>
                </a:solidFill>
                <a:latin typeface="Arial"/>
              </a:rPr>
              <a:t> 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請改用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while(BT.available()){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印出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ff0000"/>
                </a:solidFill>
                <a:latin typeface="Arial"/>
                <a:ea typeface="Arial"/>
              </a:rPr>
              <a:t>解答在：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t.ly/L8OvG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7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11DA7B9-A90E-46CF-8169-BD8D3B4911E5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7" name="Google Shape;335;p46" descr="https://lh3.googleusercontent.com/5nCa_6XRGRvvuYokKbHzddIXcOTwoB-bMdoVVSpyoqS4vcS502mW0JacMBqxoEF9pdoQXSBL1hbjbHOXXoMMZQrVC0d9BiuJw1tSCBSYfOnkH6kqSS8PMFvCMaQEw-xoNMfMQ4KZ-OoOVCBQmPMAHxHJGr93pTlcuscUVypCSe9a1jdeLli3taxgYvhmpPQpk7GV-1w3nSzHW_bVdk_ljU2PXy2vVW31CUDUzpNroFUObnTYZpoV4hJvz-4FdIuwRDhaHRAhEacqhuHLLd3_C_STvYPn2i3KRM6kPZss_ATeP9_ZfjNdW6EhvwH1VoOXZd-sr4hnmVjhLY91X_Xa_cGPmVixlUEExWAMX5kR37RSos71IuVSLob99k8-UD9TimZ_S3ApE0S18yX16C52EikZ87o2A7YaiskuC1Tpq3YaCG_Psu0jg7ht4wUJ7aT_z0sKiGgzRsqXYV4gUINqKFVCLw1kQd6N1gugH4nUdwBt6Ei-pbDLyqpvfRwy_8sfuy4kQW5Gz_hqnr4aqy3GrP6-vz-BqOIv6J8VNJX_-WLajGSqxH5_7ZYk95UnoxA9eY9XvW0oO8SfBwGhxC35hZWyRcRXP5TR57gDVd8RAHn0nMZjrqAQDGNAksU-WStY=w430-h859-no"/>
          <p:cNvPicPr/>
          <p:nvPr/>
        </p:nvPicPr>
        <p:blipFill>
          <a:blip r:embed="rId3"/>
          <a:srcRect l="0" t="0" r="0" b="33641"/>
          <a:stretch/>
        </p:blipFill>
        <p:spPr>
          <a:xfrm>
            <a:off x="6163920" y="494640"/>
            <a:ext cx="2776680" cy="368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三、藍芽遙控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628560" y="1369080"/>
            <a:ext cx="40021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其實概念一樣，判斷手機下的字元，然後改變設定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利用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SerialBT.read()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讀取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5924C25-109B-4E6B-A6EA-BDE3299BEC82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1" name="Google Shape;344;p47" descr="https://lh3.googleusercontent.com/oGzM30WrTCf699swGEdU-6fW2lH1wpJnMHy9rcsVTDrIUXdUfJT5WA0ZxnZcOzrn7z5jXZ0sMnBofMirA_JEZ8NN6lE0GppPKqo5hjI-BKpGuzurrLcQH0VY2Oh6brfwTAPCl9yKz0n0S2HEkGhvHzV3Z2j5YDqNzxJzaKu5IeeTVMgTRZsjvFFF-BWRyQVJayxBWmRimIEmeZn-75gkh3QwRhK4T7iq92-hiGIN7ntMPMCzjUcBdUbCSW9Cvq0YPAn4LMrFiJvSBC9sPiOk63cbq2G3hHmdaz3JLuGn1Zz60LB_A8ADNxGzue1DHWDy1FTzdhxpaQFVOkyTInN8YtcoCeUTZfzlT5umg8MkNQess4clJ6IGDGCYUOw9Ty-V4FbgvHi-HbjUfqcV2oAqWkO-e1EqxmOr9IPIEAa5OrL0ZCQ48y0Bc9aQVmd79cFHO0_gYhIMdYDX2VFugLl3lOQcL85R08FesR_SBm27JVkJOv470UvJk1Ebfdg_gpEafkX2qfgomozSifPXoYSZy9KbWxGm3eJEp4wEsSE1dm1iWY20yZ0j5aXyyFXRfjyIcwJLOzYExrjONcaeBb08RxQlx6dAyQ7PSpjJYdb5N7FYfAEFOm3vdf7lPOFv4j-_=w430-h859-no"/>
          <p:cNvPicPr/>
          <p:nvPr/>
        </p:nvPicPr>
        <p:blipFill>
          <a:blip r:embed="rId1"/>
          <a:srcRect l="0" t="5372" r="0" b="24314"/>
          <a:stretch/>
        </p:blipFill>
        <p:spPr>
          <a:xfrm>
            <a:off x="4793040" y="286920"/>
            <a:ext cx="2054520" cy="2892240"/>
          </a:xfrm>
          <a:prstGeom prst="rect">
            <a:avLst/>
          </a:prstGeom>
          <a:ln>
            <a:noFill/>
          </a:ln>
        </p:spPr>
      </p:pic>
      <p:pic>
        <p:nvPicPr>
          <p:cNvPr id="392" name="Google Shape;345;p47" descr=""/>
          <p:cNvPicPr/>
          <p:nvPr/>
        </p:nvPicPr>
        <p:blipFill>
          <a:blip r:embed="rId2"/>
          <a:stretch/>
        </p:blipFill>
        <p:spPr>
          <a:xfrm>
            <a:off x="979920" y="2553840"/>
            <a:ext cx="3300120" cy="2078640"/>
          </a:xfrm>
          <a:prstGeom prst="rect">
            <a:avLst/>
          </a:prstGeom>
          <a:ln>
            <a:noFill/>
          </a:ln>
        </p:spPr>
      </p:pic>
      <p:pic>
        <p:nvPicPr>
          <p:cNvPr id="393" name="Google Shape;346;p47" descr="https://lh3.googleusercontent.com/kwDngErDHTvfVk29rFyrc7IeQAmJJC4HSsmMpNwwiBjAKuAuhofJetH-OFm7N7uDRKnQGPpbb9PY1dRvfQWyC-p1laGb5vUNELDps0Rk9_Uazd-gMsb-TSRhjn-Mni5gqOOxyrHt2pu_ePUrh2ONa2NKCz9UVmxzrYsGqTLaFe15bngR2PA87aZIBkoGHXCic7fuEa7Y4EwRPvEINq-m6CGlgJr7UAYrhdS2y51E7cJvbcMZv6z_bwiPGWdAaD4ap4qo6uf6aTnSjp1xGMPuRI1qyDDOCQ-C7AWIB3NUtOaVYhsK9PQ_S-1iZdRmIfcb3iCNBegSNqfM8lWPk0KJXcQwPjJeh_aayEzalNBl7nFNA0Z7feI0UFWXQ_K2N3Lo3LuudBtgSf-nRHakZ6Si7WQ9tbNyKtz14p5jmQPBBb0HkkfTHiNSXT19QJkE7P443GYxeJAFxQRFF18iSGzJpPyTy7KmiFhwC2FT_F8f2xHSluiFTdhQvBJpSlClx0yMvtuWLlNRAkNtKedFjS5TLAf1YelKJJPb_cSQcGAsnm_nQ1yhmnjNFLHwSCcwrEnIgLIuejYJa8nR1XyhicAagfiZwZkZvWsCRz1SPLtFS_ktYNj4g11xbQjcqquLWO5s=w430-h859-no"/>
          <p:cNvPicPr/>
          <p:nvPr/>
        </p:nvPicPr>
        <p:blipFill>
          <a:blip r:embed="rId3"/>
          <a:stretch/>
        </p:blipFill>
        <p:spPr>
          <a:xfrm>
            <a:off x="7217280" y="1000440"/>
            <a:ext cx="1632240" cy="326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練習：模擬遙控電燈開關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628560" y="1369080"/>
            <a:ext cx="396324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風扇及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燈接在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口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Servo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接在腳位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判斷藍芽送進來的資料為何？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然後決定開啟燈或風扇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例如按鈕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1🡪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開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LED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燈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範例程式：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t.ly/xDJN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注意：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 Power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因共用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1,3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，導致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需要關閉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7463160" y="476100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D1E44BF-8933-441E-BCE9-1D82B1A3D15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7" name="Google Shape;354;p48" descr=""/>
          <p:cNvPicPr/>
          <p:nvPr/>
        </p:nvPicPr>
        <p:blipFill>
          <a:blip r:embed="rId3"/>
          <a:stretch/>
        </p:blipFill>
        <p:spPr>
          <a:xfrm>
            <a:off x="4592160" y="1413000"/>
            <a:ext cx="4488120" cy="288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手機語音控制開燈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開啟左上角設定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最後的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vocal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選擇第一個指令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CE4C984-5805-456F-9F50-5D70BF67A6BE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1" name="Google Shape;362;p49" descr="https://lh3.googleusercontent.com/aE5pmIsUCRsYZejkJSSSuvycAgilre32Hsv2h6Mvxo3lArMr6MpdXNjs_IDKteQ-uzhY40yX4VxJMgOlGZYwflvjtYM5AdEFP7hZ5vcg7yWaAcAA5gxl3kwIVXOS7Qs8EK-8XnPwBoWSaJTpmCEX8G5SW6jsTrLCPockQuUtCgs0XA-avo6XpFax3uoq5lfa68QP8ye30TeqdPJNos7cFTxHB6Kuoc-SsWZsLm_tVGPCL9EoHO169icZnIF7RQKo12C0F8YPTv8o8FJlw47v7FcOHx6v6M05KwDLLxUjYixg8odVV30CHId4dEo79BGiySu-W5sUFbV1togPDqIBoW1LxHO9jOvTXON5kkBZkXF0NjEJAAUqUvNlHUr1rsLEieRv4-w5MY85Bv1zl5KnUOvTix0oJjpun928uUY5MkDSyBd4HrCztia9A66GLe9qenssY2Sj0aToI-y171YfEPJ1WNOpNZXc1V0dgBdcnSOrI_m0_lvOGsNOidnofXoAHJu_nfZe51rEtVKSdKhm7ntZc0ACA-rDeclgCf32PsEW1iC-jrg78A5OrHI35W1TMakrMw-tC5-S9PRK5AVtqktZpcpg5qbht4WB5WA9RhMKaf3QFS1QVNDa-wMB-EAp=w430-h859-no"/>
          <p:cNvPicPr/>
          <p:nvPr/>
        </p:nvPicPr>
        <p:blipFill>
          <a:blip r:embed="rId1"/>
          <a:srcRect l="-282" t="20503" r="282" b="5654"/>
          <a:stretch/>
        </p:blipFill>
        <p:spPr>
          <a:xfrm>
            <a:off x="5264640" y="236520"/>
            <a:ext cx="3064320" cy="4530600"/>
          </a:xfrm>
          <a:prstGeom prst="rect">
            <a:avLst/>
          </a:prstGeom>
          <a:ln>
            <a:noFill/>
          </a:ln>
        </p:spPr>
      </p:pic>
      <p:sp>
        <p:nvSpPr>
          <p:cNvPr id="402" name="CustomShape 4"/>
          <p:cNvSpPr/>
          <p:nvPr/>
        </p:nvSpPr>
        <p:spPr>
          <a:xfrm>
            <a:off x="5173920" y="3203280"/>
            <a:ext cx="3220560" cy="10674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編輯語音指令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41DC5C4-6D21-4153-9A12-A5C452A0231F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6" name="Google Shape;371;p50" descr="https://lh3.googleusercontent.com/AQeIU5lxOmrXSt0AO3NGum9Soy_r2nkQbPOcZeUtlKRiBl1l3Us_oXyxtWqyn1ZvE5hAj1bq9TbXzRKI0W2eVU2Y6NlOYIC6dIIXBB6NmueAimy9KAsJ5a2DWVN_kd8zu9dfm0fYy3G4Thh7CEmBHtPwBzyjouMYRkG7pztZR9YFaAYlhwg6i12TXA0_HDj945-70aUjQeymHuRyYSrTi1IMPdRe-gVCtC5_U5QsBEIJttwBrWyHHog4XZtuUq3_a9mnsYBIkeZKe-umU8hLml4qrrWzZqbEUIZ24p9YEhvM2z9Ntejn9QcvQu_Dr7m12hezpABNtEB_AYJYk5pKaDccdDy1r43ZyctEL8EBNHVENCsVB2aJz_TB0NXgO6dOvlwlkfqzsM2HxJgDIrc7HrEgq_oLXGq22UghFmdAJ0RpJTe9bx84VKxSTr1NvtiM5lJLNXT88nKKWUICzlnzmg5AJYpnirPCp6FRNZ30IE0vo5PJ1QLbV1fuUU_jc-9tXW9XvAxOK_qcYoLFwJIy_HubO3-Qj-TA3ezwSfk_BzIwpFL18xSrriBAoA4SeE6HtWicVyWURa_TyimGdgHHMaVdDxf_8fsGTfbNJpO0h0kt5-Z-XgLLAzs1QYrY6qs_=w430-h859-no"/>
          <p:cNvPicPr/>
          <p:nvPr/>
        </p:nvPicPr>
        <p:blipFill>
          <a:blip r:embed="rId1"/>
          <a:srcRect l="0" t="0" r="0" b="47360"/>
          <a:stretch/>
        </p:blipFill>
        <p:spPr>
          <a:xfrm>
            <a:off x="628560" y="1540800"/>
            <a:ext cx="3064320" cy="3229200"/>
          </a:xfrm>
          <a:prstGeom prst="rect">
            <a:avLst/>
          </a:prstGeom>
          <a:ln>
            <a:noFill/>
          </a:ln>
        </p:spPr>
      </p:pic>
      <p:pic>
        <p:nvPicPr>
          <p:cNvPr id="407" name="Google Shape;372;p50" descr="https://lh3.googleusercontent.com/N-hi7uwoZ3kn6htzl4rBCm5__344WtGWZzv5rqUdqC0WlcsSsgBe_LwP-TWsymcisuTJ_XoubgR9_J4YEfiLU5MAVFa-J23bCO4CO2FODNRIb18QB6PK3n2VXPluGWroF06k2NFFq9FZsX5fFRo57bu9P_kQwH0IBdDjWJgWlWWD5qXyjz-PPHs5ZTJ9xss2LtCWfISgdbeTetqxzK_9l8X0587kQTBeBmZqmFddmK6HwH4J6bmlRsUJ3xsGMDM5IH1LHZKZApBDVrCq_YeY9Sg0Gh_K7J4u6Crm8wYXNvFlTTRqdlG_BeuON5Wa_7lp9UfX7QXrBEi9mtVupiWHA68v6SHZDY_hvCEaTuoqAjLBlMJjZHxGfZGsjV5m7cqMR9EuQlP46jopNyCQarkeBXxEBgDdTLSSzskKUa8Q5YUhrYewvtGyoSzDlf2xcJ8ODY2LlQBAq-vpeNEY5BENy0tjNJIIQ_5Msp2oHHkJFEWLoWJqkUTBZ9e87aRfaOY_F6hSSfNqL9fNSweD4FkGT2pHu5cxXRrUcehrkuMdvaU5VAVaTqrldsLH_zokfqVWaBEM1AgAitQSLTk6HOwGmWO28ImCtaPiG3pWEdt1sXsSmSeShnAj-xXB_V3i3i4P=w430-h859-no"/>
          <p:cNvPicPr/>
          <p:nvPr/>
        </p:nvPicPr>
        <p:blipFill>
          <a:blip r:embed="rId2"/>
          <a:srcRect l="0" t="9957" r="0" b="43686"/>
          <a:stretch/>
        </p:blipFill>
        <p:spPr>
          <a:xfrm>
            <a:off x="5104080" y="330120"/>
            <a:ext cx="2608560" cy="2421360"/>
          </a:xfrm>
          <a:prstGeom prst="rect">
            <a:avLst/>
          </a:prstGeom>
          <a:ln>
            <a:noFill/>
          </a:ln>
        </p:spPr>
      </p:pic>
      <p:sp>
        <p:nvSpPr>
          <p:cNvPr id="408" name="CustomShape 4"/>
          <p:cNvSpPr/>
          <p:nvPr/>
        </p:nvSpPr>
        <p:spPr>
          <a:xfrm flipH="1" rot="10800000">
            <a:off x="3678840" y="1541160"/>
            <a:ext cx="1424520" cy="116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9" name="Google Shape;374;p50" descr=""/>
          <p:cNvPicPr/>
          <p:nvPr/>
        </p:nvPicPr>
        <p:blipFill>
          <a:blip r:embed="rId3"/>
          <a:srcRect l="38432" t="40965" r="39057" b="33666"/>
          <a:stretch/>
        </p:blipFill>
        <p:spPr>
          <a:xfrm>
            <a:off x="5104080" y="3107520"/>
            <a:ext cx="2733480" cy="1731960"/>
          </a:xfrm>
          <a:prstGeom prst="rect">
            <a:avLst/>
          </a:prstGeom>
          <a:ln>
            <a:noFill/>
          </a:ln>
        </p:spPr>
      </p:pic>
      <p:sp>
        <p:nvSpPr>
          <p:cNvPr id="410" name="CustomShape 5"/>
          <p:cNvSpPr/>
          <p:nvPr/>
        </p:nvSpPr>
        <p:spPr>
          <a:xfrm>
            <a:off x="3696840" y="3446640"/>
            <a:ext cx="1406880" cy="5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接收結果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2FB3145-7473-4B21-A2B7-4B4B720D44D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4" name="Google Shape;383;p51" descr=""/>
          <p:cNvPicPr/>
          <p:nvPr/>
        </p:nvPicPr>
        <p:blipFill>
          <a:blip r:embed="rId1"/>
          <a:srcRect l="0" t="0" r="19491" b="65220"/>
          <a:stretch/>
        </p:blipFill>
        <p:spPr>
          <a:xfrm>
            <a:off x="4662720" y="1690560"/>
            <a:ext cx="3920400" cy="125388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sp>
        <p:nvSpPr>
          <p:cNvPr id="415" name="CustomShape 4"/>
          <p:cNvSpPr/>
          <p:nvPr/>
        </p:nvSpPr>
        <p:spPr>
          <a:xfrm>
            <a:off x="4411440" y="2620440"/>
            <a:ext cx="798120" cy="401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6" name="Google Shape;385;p51" descr="https://lh3.googleusercontent.com/TA9PHYgDaHK3e8D1fTJQhJGbxDp0SyuQQlcbC16U5l1nIJ83QsBtLirPWFbu5Vk2qWVeycGUD3jsQiMfc8ahCJZ7rwmjNbbr8UwLjO646mQfwlSAg9xyWtHm_rYLp49G2SDnOL5NMsYaXqGE1Mplj3iq2Z5YVsFd1PQq9Qr0qWEQmRdR-el1P8uuvUV6X9bfoc3pIjMXqM1dMtiodkMG5pCNP3lGjFC6pkxZgQO41hxfXQaNHwA5N_TBH41Z1_ymzQbFl8GY8710URhE0Qp8AACDSi-tU531zBO_Rm54amc-4timntUaCG9iVUmEEaQutiM0niPJXMUC7LOnaGeu0nZtqpjs-yYW05Qp8u-gcd8xWIMxVj191sOv6tGrdeHKInAp2NqW8CazTlRp_p2FSf1SuCQdJV8EyZsAQpEMgg5mYnsVnI-t6KPeQsSXVwmlQ_MknWD8vbv1VHuO7Yh6G_r5skEpR88EaN_nUXdraEDhcSA2ct3pWh0o9qG45Umo4GkcY-F5sui9jq94agE5GWUZNIubipW2f0d6qG0wkx61rMRlw3ENBYltaNG4NEiOIQKnCSeT_V9jCknsUTCG5aZXZO7LLNPnjOfGF_-SSP_4ClvRllIiepjKePXy4500=w430-h859-no"/>
          <p:cNvPicPr/>
          <p:nvPr/>
        </p:nvPicPr>
        <p:blipFill>
          <a:blip r:embed="rId2"/>
          <a:srcRect l="0" t="0" r="0" b="18224"/>
          <a:stretch/>
        </p:blipFill>
        <p:spPr>
          <a:xfrm>
            <a:off x="696600" y="1161720"/>
            <a:ext cx="2201760" cy="3605400"/>
          </a:xfrm>
          <a:prstGeom prst="rect">
            <a:avLst/>
          </a:prstGeom>
          <a:ln>
            <a:noFill/>
          </a:ln>
        </p:spPr>
      </p:pic>
      <p:sp>
        <p:nvSpPr>
          <p:cNvPr id="417" name="CustomShape 5"/>
          <p:cNvSpPr/>
          <p:nvPr/>
        </p:nvSpPr>
        <p:spPr>
          <a:xfrm>
            <a:off x="1163160" y="2274480"/>
            <a:ext cx="1163160" cy="3902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四、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傳輸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CC1F2F8-5A3A-4FD6-AEA1-EFC78955044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掃描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網路接點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本範例在了解</a:t>
            </a:r>
            <a:r>
              <a:rPr b="1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1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與</a:t>
            </a:r>
            <a:r>
              <a:rPr b="1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1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掃描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請建立一個新的計畫檔，命名為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請開啟範例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wifiscan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WiFi.mode(WIFI_STA);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設定模式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1.WIFI_AP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AP 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模式      </a:t>
            </a:r>
            <a:r>
              <a:rPr b="1" lang="en-US" sz="1900" spc="-1" strike="noStrike">
                <a:solidFill>
                  <a:srgbClr val="ff0000"/>
                </a:solidFill>
                <a:latin typeface="Arial"/>
                <a:ea typeface="Arial"/>
              </a:rPr>
              <a:t>2.WIFI_STA</a:t>
            </a:r>
            <a:r>
              <a:rPr b="1" lang="zh-TW" sz="1900" spc="-1" strike="noStrike">
                <a:solidFill>
                  <a:srgbClr val="ff0000"/>
                </a:solidFill>
                <a:latin typeface="Arial"/>
                <a:ea typeface="Arial"/>
              </a:rPr>
              <a:t>：</a:t>
            </a:r>
            <a:r>
              <a:rPr b="1" lang="en-US" sz="1900" spc="-1" strike="noStrike">
                <a:solidFill>
                  <a:srgbClr val="ff0000"/>
                </a:solidFill>
                <a:latin typeface="Arial"/>
                <a:ea typeface="Arial"/>
              </a:rPr>
              <a:t>Client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3.WIFI_AP_STA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：同時   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4.WIFI_OFF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：關閉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WiFi.disconnect();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斷線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n=WiFi.scanNetworks()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搜索附近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，將數量存入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n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，結果存入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WiFi.SSID(i)=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名稱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WiFi.RSSI(i)=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強度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WiFi.encryptionType(i)=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認證方式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5040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5040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5040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D3347F5-B97C-483B-8137-2AFEA245CF02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4" name="Google Shape;401;p53" descr=""/>
          <p:cNvPicPr/>
          <p:nvPr/>
        </p:nvPicPr>
        <p:blipFill>
          <a:blip r:embed="rId1"/>
          <a:stretch/>
        </p:blipFill>
        <p:spPr>
          <a:xfrm>
            <a:off x="5868000" y="195480"/>
            <a:ext cx="2035440" cy="225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504000" y="273960"/>
            <a:ext cx="7886520" cy="59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課程大綱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610920" y="1224000"/>
            <a:ext cx="7904160" cy="492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pc="-1" strike="noStrike">
                <a:latin typeface="Arial"/>
              </a:rPr>
              <a:t>1. </a:t>
            </a:r>
            <a:r>
              <a:rPr b="0" lang="zh-TW" sz="1400" spc="-1" strike="noStrike">
                <a:latin typeface="Arial"/>
              </a:rPr>
              <a:t>簡易電子電路及開發環境介紹</a:t>
            </a:r>
            <a:r>
              <a:rPr b="0" lang="en-US" sz="1400" spc="-1" strike="noStrike">
                <a:latin typeface="Arial"/>
              </a:rPr>
              <a:t>+</a:t>
            </a:r>
            <a:r>
              <a:rPr b="0" lang="zh-TW" sz="1400" spc="-1" strike="noStrike">
                <a:latin typeface="Arial"/>
              </a:rPr>
              <a:t>學習單（學習單方便用來學習歷程認證）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zh-TW" sz="1400" spc="-1" strike="noStrike">
                <a:latin typeface="Arial"/>
              </a:rPr>
              <a:t>使用 </a:t>
            </a:r>
            <a:r>
              <a:rPr b="0" lang="en-US" sz="1400" spc="-1" strike="noStrike">
                <a:latin typeface="Arial"/>
              </a:rPr>
              <a:t>Arduino IDE, Thonny, Google Colab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pc="-1" strike="noStrike">
                <a:latin typeface="Arial"/>
              </a:rPr>
              <a:t>2. </a:t>
            </a:r>
            <a:r>
              <a:rPr b="0" lang="zh-TW" sz="1400" spc="-1" strike="noStrike">
                <a:latin typeface="Arial"/>
              </a:rPr>
              <a:t>數位輸出輸入</a:t>
            </a:r>
            <a:r>
              <a:rPr b="0" lang="en-US" sz="1400" spc="-1" strike="noStrike">
                <a:latin typeface="Arial"/>
              </a:rPr>
              <a:t>, </a:t>
            </a:r>
            <a:r>
              <a:rPr b="0" lang="zh-TW" sz="1400" spc="-1" strike="noStrike">
                <a:latin typeface="Arial"/>
              </a:rPr>
              <a:t>使用 </a:t>
            </a:r>
            <a:r>
              <a:rPr b="0" lang="en-US" sz="1400" spc="-1" strike="noStrike">
                <a:latin typeface="Arial"/>
              </a:rPr>
              <a:t>LED, Button, Dip Switch, Buzzer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pc="-1" strike="noStrike">
                <a:latin typeface="Arial"/>
              </a:rPr>
              <a:t>3. </a:t>
            </a:r>
            <a:r>
              <a:rPr b="0" lang="zh-TW" sz="1400" spc="-1" strike="noStrike">
                <a:latin typeface="Arial"/>
              </a:rPr>
              <a:t>類比及感測器輸入</a:t>
            </a:r>
            <a:r>
              <a:rPr b="0" lang="en-US" sz="1400" spc="-1" strike="noStrike">
                <a:latin typeface="Arial"/>
              </a:rPr>
              <a:t>, </a:t>
            </a:r>
            <a:r>
              <a:rPr b="0" lang="zh-TW" sz="1400" spc="-1" strike="noStrike">
                <a:latin typeface="Arial"/>
              </a:rPr>
              <a:t>旋轉可變電阻</a:t>
            </a:r>
            <a:r>
              <a:rPr b="0" lang="en-US" sz="1400" spc="-1" strike="noStrike">
                <a:latin typeface="Arial"/>
              </a:rPr>
              <a:t>, </a:t>
            </a:r>
            <a:r>
              <a:rPr b="0" lang="zh-TW" sz="1400" spc="-1" strike="noStrike">
                <a:latin typeface="Arial"/>
              </a:rPr>
              <a:t>光敏電阻</a:t>
            </a:r>
            <a:r>
              <a:rPr b="0" lang="en-US" sz="1400" spc="-1" strike="noStrike">
                <a:latin typeface="Arial"/>
              </a:rPr>
              <a:t>, DHT11 </a:t>
            </a:r>
            <a:r>
              <a:rPr b="0" lang="zh-TW" sz="1400" spc="-1" strike="noStrike">
                <a:latin typeface="Arial"/>
              </a:rPr>
              <a:t>溫溼度感測器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pc="-1" strike="noStrike">
                <a:latin typeface="Arial"/>
              </a:rPr>
              <a:t>4. </a:t>
            </a:r>
            <a:r>
              <a:rPr b="0" lang="zh-TW" sz="1400" spc="-1" strike="noStrike">
                <a:latin typeface="Arial"/>
              </a:rPr>
              <a:t>手機藍芽控制</a:t>
            </a:r>
            <a:r>
              <a:rPr b="0" lang="en-US" sz="1400" spc="-1" strike="noStrike">
                <a:latin typeface="Arial"/>
              </a:rPr>
              <a:t>, </a:t>
            </a:r>
            <a:r>
              <a:rPr b="0" lang="zh-TW" sz="1400" spc="-1" strike="noStrike">
                <a:latin typeface="Arial"/>
              </a:rPr>
              <a:t>繼電器使用</a:t>
            </a:r>
            <a:r>
              <a:rPr b="0" lang="en-US" sz="1400" spc="-1" strike="noStrike">
                <a:latin typeface="Arial"/>
              </a:rPr>
              <a:t>, </a:t>
            </a:r>
            <a:r>
              <a:rPr b="0" lang="zh-TW" sz="1400" spc="-1" strike="noStrike">
                <a:latin typeface="Arial"/>
              </a:rPr>
              <a:t>手機語音控制</a:t>
            </a:r>
            <a:r>
              <a:rPr b="0" lang="en-US" sz="1400" spc="-1" strike="noStrike">
                <a:latin typeface="Arial"/>
              </a:rPr>
              <a:t>, USB</a:t>
            </a:r>
            <a:r>
              <a:rPr b="0" lang="zh-TW" sz="1400" spc="-1" strike="noStrike">
                <a:latin typeface="Arial"/>
              </a:rPr>
              <a:t>風扇 </a:t>
            </a:r>
            <a:r>
              <a:rPr b="0" lang="en-US" sz="1400" spc="-1" strike="noStrike">
                <a:latin typeface="Arial"/>
              </a:rPr>
              <a:t>or LED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pc="-1" strike="noStrike">
                <a:latin typeface="Arial"/>
              </a:rPr>
              <a:t>5. </a:t>
            </a:r>
            <a:r>
              <a:rPr b="0" lang="zh-TW" sz="1400" spc="-1" strike="noStrike">
                <a:latin typeface="Arial"/>
              </a:rPr>
              <a:t>步頻計數器訓練及測試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pc="-1" strike="noStrike">
                <a:latin typeface="Arial"/>
              </a:rPr>
              <a:t>6. MQTT </a:t>
            </a:r>
            <a:r>
              <a:rPr b="0" lang="zh-TW" sz="1400" spc="-1" strike="noStrike">
                <a:latin typeface="Arial"/>
              </a:rPr>
              <a:t>介紹</a:t>
            </a:r>
            <a:r>
              <a:rPr b="0" lang="en-US" sz="1400" spc="-1" strike="noStrike">
                <a:latin typeface="Arial"/>
              </a:rPr>
              <a:t>, </a:t>
            </a:r>
            <a:r>
              <a:rPr b="0" lang="zh-TW" sz="1400" spc="-1" strike="noStrike">
                <a:latin typeface="Arial"/>
              </a:rPr>
              <a:t>雲端數據分析</a:t>
            </a:r>
            <a:r>
              <a:rPr b="0" lang="en-US" sz="1400" spc="-1" strike="noStrike">
                <a:latin typeface="Arial"/>
              </a:rPr>
              <a:t>, </a:t>
            </a:r>
            <a:r>
              <a:rPr b="0" lang="zh-TW" sz="1400" spc="-1" strike="noStrike">
                <a:latin typeface="Arial"/>
              </a:rPr>
              <a:t>中華電信平台接受溫濕度數據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pc="-1" strike="noStrike">
                <a:latin typeface="Arial"/>
              </a:rPr>
              <a:t>7. LASS </a:t>
            </a:r>
            <a:r>
              <a:rPr b="0" lang="zh-TW" sz="1400" spc="-1" strike="noStrike">
                <a:latin typeface="Arial"/>
              </a:rPr>
              <a:t>平台介紹及本地溫溼度資料上傳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pc="-1" strike="noStrike">
                <a:latin typeface="Arial"/>
              </a:rPr>
              <a:t>8. Line </a:t>
            </a:r>
            <a:r>
              <a:rPr b="0" lang="zh-TW" sz="1400" spc="-1" strike="noStrike">
                <a:latin typeface="Arial"/>
              </a:rPr>
              <a:t>權杖申請及資料傳送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48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pc="-1" strike="noStrike">
                <a:latin typeface="Arial"/>
              </a:rPr>
              <a:t>9. </a:t>
            </a:r>
            <a:r>
              <a:rPr b="0" lang="zh-TW" sz="1400" spc="-1" strike="noStrike">
                <a:latin typeface="Arial"/>
              </a:rPr>
              <a:t>聲音感測器及語音訓練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72CA530-4953-4F7A-9672-BD372FC8E389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8" name="Google Shape;409;p54" descr=""/>
          <p:cNvPicPr/>
          <p:nvPr/>
        </p:nvPicPr>
        <p:blipFill>
          <a:blip r:embed="rId1"/>
          <a:stretch/>
        </p:blipFill>
        <p:spPr>
          <a:xfrm>
            <a:off x="1598040" y="70920"/>
            <a:ext cx="5728680" cy="5310720"/>
          </a:xfrm>
          <a:prstGeom prst="rect">
            <a:avLst/>
          </a:prstGeom>
          <a:ln>
            <a:noFill/>
          </a:ln>
        </p:spPr>
      </p:pic>
      <p:sp>
        <p:nvSpPr>
          <p:cNvPr id="429" name="CustomShape 4"/>
          <p:cNvSpPr/>
          <p:nvPr/>
        </p:nvSpPr>
        <p:spPr>
          <a:xfrm>
            <a:off x="1591200" y="1083600"/>
            <a:ext cx="1714320" cy="38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5"/>
          <p:cNvSpPr/>
          <p:nvPr/>
        </p:nvSpPr>
        <p:spPr>
          <a:xfrm>
            <a:off x="3086280" y="4815360"/>
            <a:ext cx="1714320" cy="38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6"/>
          <p:cNvSpPr/>
          <p:nvPr/>
        </p:nvSpPr>
        <p:spPr>
          <a:xfrm>
            <a:off x="5232600" y="4123800"/>
            <a:ext cx="1714320" cy="38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471600" y="205200"/>
            <a:ext cx="298728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連線讀取測試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471600" y="1027080"/>
            <a:ext cx="5914800" cy="35042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本範例在了解使用</a:t>
            </a: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1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及</a:t>
            </a: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1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讀取網頁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開啟範例檔讀取網頁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PM25.txt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https://t.ly/WZJEj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WiFiMulti.addAP(SSID,PASSWORD)//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加入一組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SSID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及密碼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WiFiMulti.run()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，執行連線，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WL_CONNECTED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代表連線成功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HTTPClient http;//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宣告一個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讀取資料物件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http.begin(“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網址”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); 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讀取網址內容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字串變數＝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http.getString()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，將讀取的內容存入字串變數中通常叫做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payload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JSON Online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解析：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https://jsoneditoronline.org/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TextShape 3"/>
          <p:cNvSpPr txBox="1"/>
          <p:nvPr/>
        </p:nvSpPr>
        <p:spPr>
          <a:xfrm>
            <a:off x="7426440" y="47779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7EB32C5-EF03-41AB-BC77-E9ED3EA1EA6A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讀取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opendata PM2.5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628560" y="131220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88920"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我們利用環保局的網站內的資訊</a:t>
            </a:r>
            <a:br/>
            <a:r>
              <a:rPr b="0" lang="en-US" sz="2300" spc="-1" strike="noStrike">
                <a:solidFill>
                  <a:srgbClr val="595959"/>
                </a:solidFill>
                <a:latin typeface="Arial"/>
                <a:ea typeface="Arial"/>
              </a:rPr>
              <a:t>https://opendata.epa.gov.tw/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已知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opendata pm2.5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網址：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Verdana"/>
                <a:ea typeface="Verdana"/>
                <a:hlinkClick r:id="rId1"/>
              </a:rPr>
              <a:t>http://opendata2.epa.gov.tw/AQI.json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70c0"/>
                </a:solidFill>
                <a:highlight>
                  <a:srgbClr val="ffffff"/>
                </a:highlight>
                <a:latin typeface="Arial"/>
                <a:ea typeface="Arial"/>
              </a:rPr>
              <a:t>                                                 </a:t>
            </a:r>
            <a:r>
              <a:rPr b="1" lang="en-US" sz="1800" spc="-1" strike="noStrike">
                <a:solidFill>
                  <a:srgbClr val="0070c0"/>
                </a:solidFill>
                <a:highlight>
                  <a:srgbClr val="ffffff"/>
                </a:highlight>
                <a:latin typeface="Arial"/>
                <a:ea typeface="Arial"/>
              </a:rPr>
              <a:t>url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        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1640" indent="-3488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修改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WIFI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的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ssid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及密碼（可從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scan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的地方獲取）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1640" indent="-3488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修改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url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內容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47640" indent="-34272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url="http://opendata.epa.gov.tw/ws/Data/ATM00625/?&amp;format=json"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1640" indent="-3488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String payload = http.getString();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讀取到的內容會放在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payload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1640" indent="-21564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Shape 3"/>
          <p:cNvSpPr txBox="1"/>
          <p:nvPr/>
        </p:nvSpPr>
        <p:spPr>
          <a:xfrm>
            <a:off x="7149600" y="469836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94E5779-9C46-4AFB-A023-45E61F64C8A9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讀取結果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JSON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</a:t>
            </a: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t.ly/Ms6a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1331640" y="1200240"/>
            <a:ext cx="3568320" cy="36003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讀取的內容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也有可能是亂碼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若要剖析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JSON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內容，則須加上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JSON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函式庫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71F6E05-0C8F-4FB2-9BB8-0E75CC5EE7E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1" name="Google Shape;434;p57" descr=""/>
          <p:cNvPicPr/>
          <p:nvPr/>
        </p:nvPicPr>
        <p:blipFill>
          <a:blip r:embed="rId3"/>
          <a:stretch/>
        </p:blipFill>
        <p:spPr>
          <a:xfrm>
            <a:off x="276120" y="2666520"/>
            <a:ext cx="8123760" cy="223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229680" y="273960"/>
            <a:ext cx="238248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ArduinJSON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函式庫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303120" y="1369080"/>
            <a:ext cx="213048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抓取特定</a:t>
            </a:r>
            <a:r>
              <a:rPr b="0" lang="en-US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SiteID</a:t>
            </a:r>
            <a:r>
              <a:rPr b="0" lang="zh-TW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的</a:t>
            </a:r>
            <a:r>
              <a:rPr b="0" lang="en-US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PM2.5</a:t>
            </a:r>
            <a:r>
              <a:rPr b="0" lang="zh-TW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範例：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https://t.ly/s6tI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CCD334-845A-4840-BD55-CA0EDF311FF3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5" name="Google Shape;443;p58" descr=""/>
          <p:cNvPicPr/>
          <p:nvPr/>
        </p:nvPicPr>
        <p:blipFill>
          <a:blip r:embed="rId2"/>
          <a:stretch/>
        </p:blipFill>
        <p:spPr>
          <a:xfrm>
            <a:off x="2612520" y="417960"/>
            <a:ext cx="6342480" cy="41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-36000" y="80280"/>
            <a:ext cx="6390000" cy="7131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Thingspeak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233640" y="2125440"/>
            <a:ext cx="6390000" cy="5940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448" name="TextShape 3"/>
          <p:cNvSpPr txBox="1"/>
          <p:nvPr/>
        </p:nvSpPr>
        <p:spPr>
          <a:xfrm>
            <a:off x="6354360" y="349740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FF53762-6D21-4AEF-87E8-F5B06F148EF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49" name="Google Shape;451;p59" descr=""/>
          <p:cNvPicPr/>
          <p:nvPr/>
        </p:nvPicPr>
        <p:blipFill>
          <a:blip r:embed="rId1"/>
          <a:stretch/>
        </p:blipFill>
        <p:spPr>
          <a:xfrm>
            <a:off x="1197000" y="752760"/>
            <a:ext cx="6390000" cy="432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溫濕度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LM35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三極體感測器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DHT-11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溫濕度傳感器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DHT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須載入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simpledht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函式庫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267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草稿碼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匯入程式庫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管理程式庫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76FCF2-14A2-4267-B748-410F656B9266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3" name="Google Shape;459;p60" descr="TB1xRiHKVXXXXX2XFXXXXXXXXXX_!!0-item_pic"/>
          <p:cNvPicPr/>
          <p:nvPr/>
        </p:nvPicPr>
        <p:blipFill>
          <a:blip r:embed="rId1"/>
          <a:stretch/>
        </p:blipFill>
        <p:spPr>
          <a:xfrm>
            <a:off x="4722120" y="761040"/>
            <a:ext cx="3978720" cy="350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DHT11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關鍵語法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更換腳位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13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（左）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AAA322-0630-47FA-AE58-64DA18B405C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6" name="Google Shape;466;p61" descr=""/>
          <p:cNvPicPr/>
          <p:nvPr/>
        </p:nvPicPr>
        <p:blipFill>
          <a:blip r:embed="rId1"/>
          <a:srcRect l="0" t="38755" r="24645" b="38302"/>
          <a:stretch/>
        </p:blipFill>
        <p:spPr>
          <a:xfrm>
            <a:off x="2957040" y="2787480"/>
            <a:ext cx="7638480" cy="1742760"/>
          </a:xfrm>
          <a:prstGeom prst="rect">
            <a:avLst/>
          </a:prstGeom>
          <a:ln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4829400" y="3269160"/>
            <a:ext cx="2057040" cy="7462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8" name="Google Shape;468;p61" descr=""/>
          <p:cNvPicPr/>
          <p:nvPr/>
        </p:nvPicPr>
        <p:blipFill>
          <a:blip r:embed="rId2"/>
          <a:stretch/>
        </p:blipFill>
        <p:spPr>
          <a:xfrm>
            <a:off x="181080" y="1209960"/>
            <a:ext cx="3642840" cy="323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041BC86-D312-428E-B7AB-52315C0C066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61" name="Google Shape;475;p62" descr=""/>
          <p:cNvPicPr/>
          <p:nvPr/>
        </p:nvPicPr>
        <p:blipFill>
          <a:blip r:embed="rId1"/>
          <a:stretch/>
        </p:blipFill>
        <p:spPr>
          <a:xfrm>
            <a:off x="1214280" y="142920"/>
            <a:ext cx="6714720" cy="485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5.2 ThingSpeak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ThingSpeak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為知名軟體商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Matlab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所提供的資料紀錄雲端平台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Matlab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本身就是做數值分析，因此本網站重點在提供圖表表現，而非資料查詢與儲存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19E60D5-DB34-415B-8FC3-1F1C5F579ED5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課程大綱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11760" y="1152360"/>
            <a:ext cx="3837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簡介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及教學板說明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環境設定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基礎感測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LED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藍芽互動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基礎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Terminal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藍芽指令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APP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語音互動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4374720" y="1152360"/>
            <a:ext cx="3837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 startAt="4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傳輸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HttpClient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（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AQI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指數）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ThingSpeak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圖表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 startAt="4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APP x MQTT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 startAt="4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36F4AD7-E7BB-4F9C-BB57-600660D2AED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Thingspeak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註冊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網址：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https://thingspeak.com/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建立帳號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建立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Channel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輸入相關資訊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Save channel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https://t.ly/yAAlD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A86A93D-DFFE-48A9-BF7E-4137231EF5E2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68" name="Google Shape;490;p64" descr=""/>
          <p:cNvPicPr/>
          <p:nvPr/>
        </p:nvPicPr>
        <p:blipFill>
          <a:blip r:embed="rId3"/>
          <a:stretch/>
        </p:blipFill>
        <p:spPr>
          <a:xfrm>
            <a:off x="4762440" y="249480"/>
            <a:ext cx="2846880" cy="2248560"/>
          </a:xfrm>
          <a:prstGeom prst="rect">
            <a:avLst/>
          </a:prstGeom>
          <a:ln>
            <a:noFill/>
          </a:ln>
        </p:spPr>
      </p:pic>
      <p:pic>
        <p:nvPicPr>
          <p:cNvPr id="469" name="Google Shape;491;p64" descr=""/>
          <p:cNvPicPr/>
          <p:nvPr/>
        </p:nvPicPr>
        <p:blipFill>
          <a:blip r:embed="rId4"/>
          <a:stretch/>
        </p:blipFill>
        <p:spPr>
          <a:xfrm>
            <a:off x="4956120" y="2787840"/>
            <a:ext cx="2628360" cy="225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查看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API Key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351EB28-086B-4753-BD4B-AEA66F74F89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73" name="Google Shape;499;p65" descr=""/>
          <p:cNvPicPr/>
          <p:nvPr/>
        </p:nvPicPr>
        <p:blipFill>
          <a:blip r:embed="rId1"/>
          <a:stretch/>
        </p:blipFill>
        <p:spPr>
          <a:xfrm>
            <a:off x="734760" y="1040040"/>
            <a:ext cx="6587280" cy="4258800"/>
          </a:xfrm>
          <a:prstGeom prst="rect">
            <a:avLst/>
          </a:prstGeom>
          <a:ln>
            <a:noFill/>
          </a:ln>
        </p:spPr>
      </p:pic>
      <p:sp>
        <p:nvSpPr>
          <p:cNvPr id="474" name="CustomShape 4"/>
          <p:cNvSpPr/>
          <p:nvPr/>
        </p:nvSpPr>
        <p:spPr>
          <a:xfrm>
            <a:off x="3381480" y="1040040"/>
            <a:ext cx="485640" cy="323640"/>
          </a:xfrm>
          <a:prstGeom prst="rect">
            <a:avLst/>
          </a:prstGeom>
          <a:noFill/>
          <a:ln w="1260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5"/>
          <p:cNvSpPr/>
          <p:nvPr/>
        </p:nvSpPr>
        <p:spPr>
          <a:xfrm>
            <a:off x="4572000" y="3111840"/>
            <a:ext cx="2430000" cy="377640"/>
          </a:xfrm>
          <a:prstGeom prst="rect">
            <a:avLst/>
          </a:prstGeom>
          <a:noFill/>
          <a:ln w="1260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如何送資料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https://api.thingspeak.com/update?api_key=ZFOIVIP4O8SB9K47&amp;field1=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資料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1&amp;field2=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資料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2&amp;....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http</a:t>
            </a: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</a:t>
            </a:r>
            <a:r>
              <a:rPr b="0" lang="zh-TW" sz="1400" spc="-1" strike="noStrike">
                <a:solidFill>
                  <a:srgbClr val="ff0000"/>
                </a:solidFill>
                <a:latin typeface="Arial"/>
                <a:ea typeface="Arial"/>
              </a:rPr>
              <a:t>可用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http</a:t>
            </a:r>
            <a:r>
              <a:rPr b="0" lang="zh-TW" sz="1400" spc="-1" strike="noStrike">
                <a:solidFill>
                  <a:srgbClr val="ff0000"/>
                </a:solidFill>
                <a:latin typeface="Arial"/>
                <a:ea typeface="Arial"/>
              </a:rPr>
              <a:t>代替，因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Arduino</a:t>
            </a:r>
            <a:r>
              <a:rPr b="0" lang="zh-TW" sz="1400" spc="-1" strike="noStrike">
                <a:solidFill>
                  <a:srgbClr val="ff0000"/>
                </a:solidFill>
                <a:latin typeface="Arial"/>
                <a:ea typeface="Arial"/>
              </a:rPr>
              <a:t>目前支援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http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手動送看看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https://api.thingspeak.com/update?api_key=ZFOIVIP4O8SB9K47&amp;field1=30&amp;field2=60</a:t>
            </a:r>
            <a:br/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第一紅點出線了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EA72E8E-8F86-4D43-A8C2-C570AD959583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79" name="Google Shape;509;p66" descr=""/>
          <p:cNvPicPr/>
          <p:nvPr/>
        </p:nvPicPr>
        <p:blipFill>
          <a:blip r:embed="rId1"/>
          <a:srcRect l="51621" t="46087" r="1099" b="35393"/>
          <a:stretch/>
        </p:blipFill>
        <p:spPr>
          <a:xfrm>
            <a:off x="4032000" y="195480"/>
            <a:ext cx="3363120" cy="917640"/>
          </a:xfrm>
          <a:prstGeom prst="rect">
            <a:avLst/>
          </a:prstGeom>
          <a:ln>
            <a:noFill/>
          </a:ln>
        </p:spPr>
      </p:pic>
      <p:pic>
        <p:nvPicPr>
          <p:cNvPr id="480" name="Google Shape;510;p66" descr=""/>
          <p:cNvPicPr/>
          <p:nvPr/>
        </p:nvPicPr>
        <p:blipFill>
          <a:blip r:embed="rId2"/>
          <a:stretch/>
        </p:blipFill>
        <p:spPr>
          <a:xfrm>
            <a:off x="4835520" y="3151800"/>
            <a:ext cx="2559240" cy="1751760"/>
          </a:xfrm>
          <a:prstGeom prst="rect">
            <a:avLst/>
          </a:prstGeom>
          <a:ln>
            <a:noFill/>
          </a:ln>
        </p:spPr>
      </p:pic>
      <p:pic>
        <p:nvPicPr>
          <p:cNvPr id="481" name="Google Shape;511;p66" descr=""/>
          <p:cNvPicPr/>
          <p:nvPr/>
        </p:nvPicPr>
        <p:blipFill>
          <a:blip r:embed="rId3"/>
          <a:stretch/>
        </p:blipFill>
        <p:spPr>
          <a:xfrm>
            <a:off x="758160" y="4148280"/>
            <a:ext cx="2250720" cy="123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改變圖形格式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1486080" y="1200240"/>
            <a:ext cx="2977920" cy="36003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748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Title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：表頭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X(Y)-Axis:X(Y)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軸名稱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Color: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線顏色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Background: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背景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Type: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圖形樣式</a:t>
            </a:r>
            <a:br/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spline: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曲線圖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Dynamic: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自動更新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Days: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顯示天數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Results: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最多幾點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Timescale: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多少分鐘只算一點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Avreage: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每幾點平均只算一點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Median: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每幾點取中位數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Sum: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每幾點取總和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Rounding: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四捨五入到幾位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04920">
              <a:lnSpc>
                <a:spcPct val="7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B14ECCF-9826-45F2-AE7F-5D261296CD3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85" name="Google Shape;519;p67" descr=""/>
          <p:cNvPicPr/>
          <p:nvPr/>
        </p:nvPicPr>
        <p:blipFill>
          <a:blip r:embed="rId1"/>
          <a:srcRect l="0" t="0" r="2428" b="26316"/>
          <a:stretch/>
        </p:blipFill>
        <p:spPr>
          <a:xfrm>
            <a:off x="4032000" y="878760"/>
            <a:ext cx="3968640" cy="2556000"/>
          </a:xfrm>
          <a:prstGeom prst="rect">
            <a:avLst/>
          </a:prstGeom>
          <a:ln>
            <a:noFill/>
          </a:ln>
        </p:spPr>
      </p:pic>
      <p:sp>
        <p:nvSpPr>
          <p:cNvPr id="486" name="CustomShape 4"/>
          <p:cNvSpPr/>
          <p:nvPr/>
        </p:nvSpPr>
        <p:spPr>
          <a:xfrm>
            <a:off x="4527360" y="1167480"/>
            <a:ext cx="2977920" cy="36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 marL="3049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54160" indent="-171000">
              <a:lnSpc>
                <a:spcPct val="100000"/>
              </a:lnSpc>
              <a:spcBef>
                <a:spcPts val="300"/>
              </a:spcBef>
              <a:buClr>
                <a:srgbClr val="ffab4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Data Min-Max:</a:t>
            </a:r>
            <a:r>
              <a:rPr b="0" lang="zh-TW" sz="1700" spc="-1" strike="noStrike">
                <a:solidFill>
                  <a:srgbClr val="000000"/>
                </a:solidFill>
                <a:latin typeface="Calibri"/>
                <a:ea typeface="Calibri"/>
              </a:rPr>
              <a:t>只取範圍內，超過會被忽略</a:t>
            </a:r>
            <a:endParaRPr b="0" lang="en-US" sz="1700" spc="-1" strike="noStrike">
              <a:latin typeface="Arial"/>
            </a:endParaRPr>
          </a:p>
          <a:p>
            <a:pPr marL="254160" indent="-171000">
              <a:lnSpc>
                <a:spcPct val="100000"/>
              </a:lnSpc>
              <a:spcBef>
                <a:spcPts val="300"/>
              </a:spcBef>
              <a:buClr>
                <a:srgbClr val="ffab4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Y-Axis:Y</a:t>
            </a:r>
            <a:r>
              <a:rPr b="0" lang="zh-TW" sz="1700" spc="-1" strike="noStrike">
                <a:solidFill>
                  <a:srgbClr val="000000"/>
                </a:solidFill>
                <a:latin typeface="Calibri"/>
                <a:ea typeface="Calibri"/>
              </a:rPr>
              <a:t>軸顯示區域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1682640" y="3477600"/>
            <a:ext cx="161640" cy="875880"/>
          </a:xfrm>
          <a:prstGeom prst="leftBracket">
            <a:avLst>
              <a:gd name="adj" fmla="val 8333"/>
            </a:avLst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6"/>
          <p:cNvSpPr/>
          <p:nvPr/>
        </p:nvSpPr>
        <p:spPr>
          <a:xfrm rot="5400000">
            <a:off x="1195560" y="3802680"/>
            <a:ext cx="5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Calibri"/>
                <a:ea typeface="Calibri"/>
              </a:rPr>
              <a:t>擇一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解答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532080" y="785160"/>
            <a:ext cx="5914800" cy="3520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注意事項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char SSID[]="You";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char PASSWORD[]="0933932774";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char url[]="http://api.thingspeak.com/update?api_key=ZFOIVIP4O8SB9K47";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……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String url1 = url;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url1 = url1 + “&amp;field1=” + 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溫度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+ “&amp;field2=” + 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濕度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解答：上傳溫濕度：</a:t>
            </a:r>
            <a:r>
              <a:rPr b="0" lang="en-US" sz="15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https://t.ly/lyuW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739E5F7-3A27-40F4-AE9C-AAE5F9155DE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送資料到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Thingspeak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考驗時間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將溫濕度送到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ThingSpeak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26C35D4-F3CB-4C5B-B1EB-CBA5726044E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95" name="Google Shape;537;p69" descr=""/>
          <p:cNvPicPr/>
          <p:nvPr/>
        </p:nvPicPr>
        <p:blipFill>
          <a:blip r:embed="rId1"/>
          <a:stretch/>
        </p:blipFill>
        <p:spPr>
          <a:xfrm>
            <a:off x="1431000" y="2238120"/>
            <a:ext cx="6034320" cy="230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Iframe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嵌入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可放置在其他網站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A5850C1-1614-4090-A95C-7FD2AC6C2CD2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99" name="Google Shape;545;p70" descr=""/>
          <p:cNvPicPr/>
          <p:nvPr/>
        </p:nvPicPr>
        <p:blipFill>
          <a:blip r:embed="rId1"/>
          <a:stretch/>
        </p:blipFill>
        <p:spPr>
          <a:xfrm>
            <a:off x="1709640" y="1707480"/>
            <a:ext cx="5148360" cy="2493360"/>
          </a:xfrm>
          <a:prstGeom prst="rect">
            <a:avLst/>
          </a:prstGeom>
          <a:ln>
            <a:noFill/>
          </a:ln>
        </p:spPr>
      </p:pic>
      <p:pic>
        <p:nvPicPr>
          <p:cNvPr id="500" name="Google Shape;546;p70" descr=""/>
          <p:cNvPicPr/>
          <p:nvPr/>
        </p:nvPicPr>
        <p:blipFill>
          <a:blip r:embed="rId2"/>
          <a:stretch/>
        </p:blipFill>
        <p:spPr>
          <a:xfrm>
            <a:off x="4086000" y="3111840"/>
            <a:ext cx="3036600" cy="1959480"/>
          </a:xfrm>
          <a:prstGeom prst="rect">
            <a:avLst/>
          </a:prstGeom>
          <a:ln w="9360">
            <a:solidFill>
              <a:schemeClr val="dk1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LINE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機器人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E792F00-61C3-4A3F-9AE7-5AA284C02C83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串接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LINE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機器人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363600" y="1200240"/>
            <a:ext cx="5504400" cy="36003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Line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是台灣最流行的聊天軟體，因此如果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IoT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的一些裝置能透過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LINE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傳送就很棒了，簡單的來說，例如說當倉庫的溫度濕度或濕度超過某一溫度時，就傳訊到管理員手機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LINE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中進行提醒來查看，或者，家中窗戶被打開時，就拍照並傳訊到使用者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LINE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中。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LINE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的自動化傳訊工具目前來說分成兩種，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BOT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Notify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LINE Notify 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製作過程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一、申請</a:t>
            </a:r>
            <a:r>
              <a:rPr b="1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LINE Notify</a:t>
            </a:r>
            <a:r>
              <a:rPr b="1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服務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二、取得使用者</a:t>
            </a:r>
            <a:r>
              <a:rPr b="1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Token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三、自動化訊息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FE83539-CD33-4E52-A8AA-A0D05939034A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507" name="Google Shape;561;p72" descr="https://pic.pimg.tw/youyouyou/1518524486-1863466201_n.png"/>
          <p:cNvPicPr/>
          <p:nvPr/>
        </p:nvPicPr>
        <p:blipFill>
          <a:blip r:embed="rId1"/>
          <a:stretch/>
        </p:blipFill>
        <p:spPr>
          <a:xfrm>
            <a:off x="6458040" y="119160"/>
            <a:ext cx="2474280" cy="494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https://notify-bot.line.me/zh_TW/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B651B8-06F4-4234-BC2C-5FF72F952C1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511" name="Google Shape;569;p73" descr=""/>
          <p:cNvPicPr/>
          <p:nvPr/>
        </p:nvPicPr>
        <p:blipFill>
          <a:blip r:embed="rId2"/>
          <a:stretch/>
        </p:blipFill>
        <p:spPr>
          <a:xfrm>
            <a:off x="3401640" y="1138320"/>
            <a:ext cx="4582080" cy="383112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一、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ESP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簡介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48AA1A6-A321-4D75-BABE-A4FA59A5B79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D90A4F5-3CE4-49C8-93FE-617C5D21BD3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515" name="Google Shape;577;p74" descr="https://pic.pimg.tw/youyouyou/1518516161-2068672090_n.png"/>
          <p:cNvPicPr/>
          <p:nvPr/>
        </p:nvPicPr>
        <p:blipFill>
          <a:blip r:embed="rId1"/>
          <a:stretch/>
        </p:blipFill>
        <p:spPr>
          <a:xfrm>
            <a:off x="4623480" y="617760"/>
            <a:ext cx="3978720" cy="428580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pic>
        <p:nvPicPr>
          <p:cNvPr id="516" name="Google Shape;578;p74" descr="https://pic.pimg.tw/youyouyou/1518515379-2742127682_n.png"/>
          <p:cNvPicPr/>
          <p:nvPr/>
        </p:nvPicPr>
        <p:blipFill>
          <a:blip r:embed="rId2"/>
          <a:stretch/>
        </p:blipFill>
        <p:spPr>
          <a:xfrm>
            <a:off x="376200" y="1080360"/>
            <a:ext cx="3939120" cy="336132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複製權杖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CE42ED8-EB79-4E70-B12A-99C19A17793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520" name="Google Shape;586;p75" descr="https://pic.pimg.tw/youyouyou/1518516256-3967053743_n.png"/>
          <p:cNvPicPr/>
          <p:nvPr/>
        </p:nvPicPr>
        <p:blipFill>
          <a:blip r:embed="rId1"/>
          <a:stretch/>
        </p:blipFill>
        <p:spPr>
          <a:xfrm>
            <a:off x="1629360" y="1524240"/>
            <a:ext cx="4054320" cy="303372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pic>
        <p:nvPicPr>
          <p:cNvPr id="521" name="Google Shape;587;p75" descr="https://pic.pimg.tw/youyouyou/1518530485-4214825490_n.png"/>
          <p:cNvPicPr/>
          <p:nvPr/>
        </p:nvPicPr>
        <p:blipFill>
          <a:blip r:embed="rId2"/>
          <a:stretch/>
        </p:blipFill>
        <p:spPr>
          <a:xfrm>
            <a:off x="6262920" y="1027080"/>
            <a:ext cx="2634120" cy="358380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399960" y="14940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簡易測試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TextShape 2"/>
          <p:cNvSpPr txBox="1"/>
          <p:nvPr/>
        </p:nvSpPr>
        <p:spPr>
          <a:xfrm>
            <a:off x="322200" y="843480"/>
            <a:ext cx="8064720" cy="39567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LINE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機器人加入設定的群組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先到：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https://www.apitester.com/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1.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修改傳遞方式為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POST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2.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輸入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Notify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傳訊網址：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https://notify-api.line.me/api/notify 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3.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點選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Header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頁簽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4.Post data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，輸入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message=hello Eric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5.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新增一個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Header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參數，請注意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Bearer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Token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之間有一個空白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38F42A9-EA40-4DDF-9021-F9AC75FDDB9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graphicFrame>
        <p:nvGraphicFramePr>
          <p:cNvPr id="525" name="Table 4"/>
          <p:cNvGraphicFramePr/>
          <p:nvPr/>
        </p:nvGraphicFramePr>
        <p:xfrm>
          <a:off x="1475640" y="3465000"/>
          <a:ext cx="7231320" cy="1301760"/>
        </p:xfrm>
        <a:graphic>
          <a:graphicData uri="http://schemas.openxmlformats.org/drawingml/2006/table">
            <a:tbl>
              <a:tblPr/>
              <a:tblGrid>
                <a:gridCol w="1971720"/>
                <a:gridCol w="5259600"/>
              </a:tblGrid>
              <a:tr h="636840">
                <a:tc>
                  <a:txBody>
                    <a:bodyPr lIns="5400" rIns="5400" tIns="5400" bIns="5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Key</a:t>
                      </a:r>
                      <a:r>
                        <a:rPr b="0" lang="zh-TW" sz="2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欄位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5400" marR="54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400" rIns="5400" tIns="5400" bIns="5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Value</a:t>
                      </a:r>
                      <a:r>
                        <a:rPr b="0" lang="zh-TW" sz="2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欄位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5400" marR="54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4920">
                <a:tc>
                  <a:txBody>
                    <a:bodyPr lIns="5400" rIns="5400" tIns="5400" bIns="5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Authorization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5400" marR="54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400" rIns="5400" tIns="5400" bIns="5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Bearer </a:t>
                      </a:r>
                      <a:r>
                        <a:rPr b="0" lang="zh-TW" sz="2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上面取得的群組</a:t>
                      </a: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Token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5400" marR="54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26" name="CustomShape 5"/>
          <p:cNvSpPr/>
          <p:nvPr/>
        </p:nvSpPr>
        <p:spPr>
          <a:xfrm>
            <a:off x="2914560" y="2437560"/>
            <a:ext cx="13824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A308B64-C3B2-40B8-9D0A-F12C215D41F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530" name="Google Shape;604;p77" descr=""/>
          <p:cNvPicPr/>
          <p:nvPr/>
        </p:nvPicPr>
        <p:blipFill>
          <a:blip r:embed="rId1"/>
          <a:srcRect l="0" t="0" r="1806" b="10014"/>
          <a:stretch/>
        </p:blipFill>
        <p:spPr>
          <a:xfrm>
            <a:off x="126720" y="0"/>
            <a:ext cx="8993160" cy="476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串接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LINE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服務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3300" spc="-1" strike="noStrike">
                <a:solidFill>
                  <a:srgbClr val="000000"/>
                </a:solidFill>
                <a:latin typeface="Arial"/>
                <a:ea typeface="Arial"/>
              </a:rPr>
              <a:t>範例程式：</a:t>
            </a:r>
            <a:r>
              <a:rPr b="0" lang="en-US" sz="33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https://t.ly/Qg8k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21A497F-399D-4675-A41D-637B4EA639B7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131760" y="273960"/>
            <a:ext cx="83833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AIoT WEB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整合平台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北興國中楊心淵老師分享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294840" y="104652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DEMO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影片：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t.ly/jr3D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網頁程式下載：</a:t>
            </a:r>
            <a:r>
              <a:rPr b="0" lang="en-US" sz="30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https://t.ly/MVGZ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Arduino</a:t>
            </a:r>
            <a:r>
              <a:rPr b="0" lang="zh-TW" sz="2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程式下載：</a:t>
            </a:r>
            <a:r>
              <a:rPr b="0" lang="en-US" sz="2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t.ly/dn8n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D2994EE-DF43-4C76-9284-3C7CB1F68270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537" name="Google Shape;620;p79" descr=""/>
          <p:cNvPicPr/>
          <p:nvPr/>
        </p:nvPicPr>
        <p:blipFill>
          <a:blip r:embed="rId1"/>
          <a:srcRect l="17100" t="15073" r="19319" b="15829"/>
          <a:stretch/>
        </p:blipFill>
        <p:spPr>
          <a:xfrm>
            <a:off x="4197960" y="2631240"/>
            <a:ext cx="4109400" cy="251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MQTT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CA6F361-D825-41B7-8041-A896EB1A8A3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MQTT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輕量資料傳輸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311760" y="1152360"/>
            <a:ext cx="40759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特點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1. </a:t>
            </a:r>
            <a:r>
              <a:rPr b="0" lang="zh-TW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採用 </a:t>
            </a:r>
            <a:r>
              <a:rPr b="1" lang="en-US" sz="18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Publish</a:t>
            </a:r>
            <a:r>
              <a:rPr b="1" lang="zh-TW" sz="18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／</a:t>
            </a:r>
            <a:r>
              <a:rPr b="1" lang="en-US" sz="18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Subscribe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 </a:t>
            </a:r>
            <a:r>
              <a:rPr b="0" lang="zh-TW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的方式，透過 </a:t>
            </a:r>
            <a:r>
              <a:rPr b="1" lang="en-US" sz="18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Broker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 </a:t>
            </a:r>
            <a:r>
              <a:rPr b="0" lang="zh-TW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做訊息溝通</a:t>
            </a:r>
            <a:br/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2.</a:t>
            </a:r>
            <a:r>
              <a:rPr b="0" lang="zh-TW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在同一個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Topic</a:t>
            </a:r>
            <a:r>
              <a:rPr b="0" lang="zh-TW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上進行溝通，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不須建立伺服器也可產生互動</a:t>
            </a:r>
            <a:br/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3.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傳輸量小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7275F23-860D-4F9F-867E-CE7D165872EB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44" name="Google Shape;635;p81" descr=""/>
          <p:cNvPicPr/>
          <p:nvPr/>
        </p:nvPicPr>
        <p:blipFill>
          <a:blip r:embed="rId1"/>
          <a:stretch/>
        </p:blipFill>
        <p:spPr>
          <a:xfrm>
            <a:off x="4678200" y="0"/>
            <a:ext cx="3908520" cy="2417400"/>
          </a:xfrm>
          <a:prstGeom prst="rect">
            <a:avLst/>
          </a:prstGeom>
          <a:ln>
            <a:noFill/>
          </a:ln>
        </p:spPr>
      </p:pic>
      <p:pic>
        <p:nvPicPr>
          <p:cNvPr id="545" name="Google Shape;636;p81" descr=""/>
          <p:cNvPicPr/>
          <p:nvPr/>
        </p:nvPicPr>
        <p:blipFill>
          <a:blip r:embed="rId2"/>
          <a:stretch/>
        </p:blipFill>
        <p:spPr>
          <a:xfrm>
            <a:off x="4534200" y="2787480"/>
            <a:ext cx="1601280" cy="2135160"/>
          </a:xfrm>
          <a:prstGeom prst="rect">
            <a:avLst/>
          </a:prstGeom>
          <a:ln>
            <a:noFill/>
          </a:ln>
        </p:spPr>
      </p:pic>
      <p:pic>
        <p:nvPicPr>
          <p:cNvPr id="546" name="Google Shape;637;p81" descr=""/>
          <p:cNvPicPr/>
          <p:nvPr/>
        </p:nvPicPr>
        <p:blipFill>
          <a:blip r:embed="rId3"/>
          <a:stretch/>
        </p:blipFill>
        <p:spPr>
          <a:xfrm>
            <a:off x="6847920" y="2734920"/>
            <a:ext cx="1679760" cy="2239920"/>
          </a:xfrm>
          <a:prstGeom prst="rect">
            <a:avLst/>
          </a:prstGeom>
          <a:ln>
            <a:noFill/>
          </a:ln>
        </p:spPr>
      </p:pic>
      <p:pic>
        <p:nvPicPr>
          <p:cNvPr id="547" name="Google Shape;638;p81" descr=""/>
          <p:cNvPicPr/>
          <p:nvPr/>
        </p:nvPicPr>
        <p:blipFill>
          <a:blip r:embed="rId4"/>
          <a:srcRect l="0" t="0" r="0" b="14724"/>
          <a:stretch/>
        </p:blipFill>
        <p:spPr>
          <a:xfrm>
            <a:off x="358920" y="3174480"/>
            <a:ext cx="3753720" cy="180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建立步驟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TextShape 2"/>
          <p:cNvSpPr txBox="1"/>
          <p:nvPr/>
        </p:nvSpPr>
        <p:spPr>
          <a:xfrm>
            <a:off x="402120" y="1165320"/>
            <a:ext cx="782892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Microsoft JhengHei"/>
              <a:buAutoNum type="arabicPeriod"/>
            </a:pPr>
            <a:r>
              <a:rPr b="0" lang="zh-TW" sz="2000" spc="-1" strike="noStrike">
                <a:solidFill>
                  <a:srgbClr val="000000"/>
                </a:solidFill>
                <a:latin typeface="Microsoft JhengHei"/>
                <a:ea typeface="Microsoft JhengHei"/>
              </a:rPr>
              <a:t>安裝</a:t>
            </a:r>
            <a:r>
              <a:rPr b="0" lang="en-US" sz="2000" spc="-1" strike="noStrike">
                <a:solidFill>
                  <a:srgbClr val="000000"/>
                </a:solidFill>
                <a:latin typeface="Microsoft JhengHei"/>
                <a:ea typeface="Microsoft JhengHei"/>
              </a:rPr>
              <a:t>APP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Microsoft JhengHei"/>
              <a:buAutoNum type="arabicPeriod"/>
            </a:pPr>
            <a:r>
              <a:rPr b="0" lang="zh-TW" sz="2000" spc="-1" strike="noStrike">
                <a:solidFill>
                  <a:srgbClr val="000000"/>
                </a:solidFill>
                <a:latin typeface="Microsoft JhengHei"/>
                <a:ea typeface="Microsoft JhengHei"/>
              </a:rPr>
              <a:t>建立</a:t>
            </a:r>
            <a:r>
              <a:rPr b="0" lang="en-US" sz="2000" spc="-1" strike="noStrike">
                <a:solidFill>
                  <a:srgbClr val="000000"/>
                </a:solidFill>
                <a:latin typeface="Microsoft JhengHei"/>
                <a:ea typeface="Microsoft JhengHei"/>
              </a:rPr>
              <a:t>mqtt </a:t>
            </a:r>
            <a:r>
              <a:rPr b="1" lang="en-US" sz="18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Broker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 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伺服器連線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000000"/>
              </a:buClr>
              <a:buFont typeface="Microsoft JhengHei"/>
              <a:buAutoNum type="alphaLcPeriod"/>
            </a:pP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採用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mqtt.eclipse.org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000000"/>
              </a:buClr>
              <a:buFont typeface="Microsoft JhengHei"/>
              <a:buAutoNum type="alphaLcPeriod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port:1883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000000"/>
              </a:buClr>
              <a:buFont typeface="Microsoft JhengHei"/>
              <a:buAutoNum type="alphaLcPeriod"/>
            </a:pP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建立一個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dashboard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Microsoft JhengHei"/>
              <a:buAutoNum type="arabicPeriod"/>
            </a:pP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在上面的連線上，建立數個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Panel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Microsoft JhengHei"/>
              <a:buAutoNum type="arabicPeriod"/>
            </a:pP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選擇樣式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000000"/>
              </a:buClr>
              <a:buFont typeface="Microsoft JhengHei"/>
              <a:buAutoNum type="alphaLcPeriod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TextLog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：看值，讓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ESP32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傳值進來，也就是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ESP32 </a:t>
            </a:r>
            <a:r>
              <a:rPr b="1" lang="en-US" sz="18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Publish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000000"/>
              </a:buClr>
              <a:buFont typeface="Microsoft JhengHei"/>
              <a:buAutoNum type="alphaLcPeriod"/>
            </a:pPr>
            <a:r>
              <a:rPr b="0" lang="en-US" sz="2000" spc="-1" strike="noStrike">
                <a:solidFill>
                  <a:srgbClr val="000000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Switch x 2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：開關，讓手機傳值到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ESP32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，也就是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Subscribe</a:t>
            </a:r>
            <a:r>
              <a:rPr b="0" lang="en-US" sz="2000" spc="-1" strike="noStrike">
                <a:solidFill>
                  <a:srgbClr val="000000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9EB5078-2C7D-4C1C-BF4A-AC96CC3D53F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51" name="TextShape 4"/>
          <p:cNvSpPr txBox="1"/>
          <p:nvPr/>
        </p:nvSpPr>
        <p:spPr>
          <a:xfrm>
            <a:off x="5849640" y="343080"/>
            <a:ext cx="317124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0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安裝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APP</a:t>
            </a:r>
            <a:r>
              <a:rPr b="0" lang="zh-TW" sz="20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：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IoT MQTT Panel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2" name="Google Shape;647;p82" descr=""/>
          <p:cNvPicPr/>
          <p:nvPr/>
        </p:nvPicPr>
        <p:blipFill>
          <a:blip r:embed="rId1"/>
          <a:srcRect l="0" t="0" r="0" b="58533"/>
          <a:stretch/>
        </p:blipFill>
        <p:spPr>
          <a:xfrm>
            <a:off x="5983200" y="1242720"/>
            <a:ext cx="2374560" cy="2131920"/>
          </a:xfrm>
          <a:prstGeom prst="rect">
            <a:avLst/>
          </a:prstGeom>
          <a:ln w="9360">
            <a:solidFill>
              <a:schemeClr val="dk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11760" y="59040"/>
            <a:ext cx="2445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新增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MQTT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伺服器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D96CFF6-ED26-4C94-933A-318D257952B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56" name="Google Shape;655;p83" descr=""/>
          <p:cNvPicPr/>
          <p:nvPr/>
        </p:nvPicPr>
        <p:blipFill>
          <a:blip r:embed="rId1"/>
          <a:srcRect l="0" t="0" r="0" b="15006"/>
          <a:stretch/>
        </p:blipFill>
        <p:spPr>
          <a:xfrm>
            <a:off x="380520" y="675000"/>
            <a:ext cx="2376360" cy="4371120"/>
          </a:xfrm>
          <a:prstGeom prst="rect">
            <a:avLst/>
          </a:prstGeom>
          <a:ln>
            <a:noFill/>
          </a:ln>
        </p:spPr>
      </p:pic>
      <p:pic>
        <p:nvPicPr>
          <p:cNvPr id="557" name="Google Shape;656;p83" descr=""/>
          <p:cNvPicPr/>
          <p:nvPr/>
        </p:nvPicPr>
        <p:blipFill>
          <a:blip r:embed="rId2"/>
          <a:stretch/>
        </p:blipFill>
        <p:spPr>
          <a:xfrm>
            <a:off x="2958480" y="675000"/>
            <a:ext cx="2019600" cy="4371120"/>
          </a:xfrm>
          <a:prstGeom prst="rect">
            <a:avLst/>
          </a:prstGeom>
          <a:ln>
            <a:noFill/>
          </a:ln>
        </p:spPr>
      </p:pic>
      <p:sp>
        <p:nvSpPr>
          <p:cNvPr id="558" name="CustomShape 4"/>
          <p:cNvSpPr/>
          <p:nvPr/>
        </p:nvSpPr>
        <p:spPr>
          <a:xfrm>
            <a:off x="4431600" y="4401720"/>
            <a:ext cx="741600" cy="5724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TextShape 5"/>
          <p:cNvSpPr txBox="1"/>
          <p:nvPr/>
        </p:nvSpPr>
        <p:spPr>
          <a:xfrm>
            <a:off x="2858400" y="59040"/>
            <a:ext cx="2445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新增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Panel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TextShape 6"/>
          <p:cNvSpPr txBox="1"/>
          <p:nvPr/>
        </p:nvSpPr>
        <p:spPr>
          <a:xfrm>
            <a:off x="5675760" y="59040"/>
            <a:ext cx="2445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選擇種類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1" name="Google Shape;660;p83" descr=""/>
          <p:cNvPicPr/>
          <p:nvPr/>
        </p:nvPicPr>
        <p:blipFill>
          <a:blip r:embed="rId3"/>
          <a:stretch/>
        </p:blipFill>
        <p:spPr>
          <a:xfrm>
            <a:off x="5969880" y="631800"/>
            <a:ext cx="2151360" cy="4667760"/>
          </a:xfrm>
          <a:prstGeom prst="rect">
            <a:avLst/>
          </a:prstGeom>
          <a:ln>
            <a:noFill/>
          </a:ln>
        </p:spPr>
      </p:pic>
      <p:sp>
        <p:nvSpPr>
          <p:cNvPr id="562" name="CustomShape 7"/>
          <p:cNvSpPr/>
          <p:nvPr/>
        </p:nvSpPr>
        <p:spPr>
          <a:xfrm>
            <a:off x="5969880" y="1483920"/>
            <a:ext cx="2291760" cy="5724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8"/>
          <p:cNvSpPr/>
          <p:nvPr/>
        </p:nvSpPr>
        <p:spPr>
          <a:xfrm>
            <a:off x="430200" y="1825920"/>
            <a:ext cx="1280520" cy="23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  <a:ea typeface="Arial"/>
              </a:rPr>
              <a:t>本欄留空白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64" name="CustomShape 9"/>
          <p:cNvSpPr/>
          <p:nvPr/>
        </p:nvSpPr>
        <p:spPr>
          <a:xfrm>
            <a:off x="5899680" y="2285280"/>
            <a:ext cx="2291760" cy="5724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一、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簡介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311760" y="1152360"/>
            <a:ext cx="3942360" cy="3903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與現有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UNO, 8266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語法幾乎完全相容。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感測器與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UNO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完全相容。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內建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及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BLE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藍芽，簡易室內定位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高達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26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個可用腳位，類比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16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記憶體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4M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雙核心多執行續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OTA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遠端更新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價格便宜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6235E89-8848-4100-97F8-6F9866EA3C50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3" name="TextShape 4"/>
          <p:cNvSpPr txBox="1"/>
          <p:nvPr/>
        </p:nvSpPr>
        <p:spPr>
          <a:xfrm>
            <a:off x="4572000" y="1132200"/>
            <a:ext cx="39423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原生無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analogWrite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指令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外加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Lib</a:t>
            </a:r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即可解決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腳位寫在背面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須參考圖或改用輔助板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有些品牌無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5V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輸出，無法推動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LCM, Servo, Relay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選擇正確品牌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有些品牌太寬，插入麵包板只剩一排可用空間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選擇正確品牌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Google Shape;117;p21" descr=""/>
          <p:cNvPicPr/>
          <p:nvPr/>
        </p:nvPicPr>
        <p:blipFill>
          <a:blip r:embed="rId1"/>
          <a:stretch/>
        </p:blipFill>
        <p:spPr>
          <a:xfrm>
            <a:off x="7201800" y="4034160"/>
            <a:ext cx="1270440" cy="110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6422040" y="363240"/>
            <a:ext cx="1723320" cy="491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完成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132E4E2-A1AF-487E-8F26-FDF0C0914A96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67" name="Google Shape;670;p84" descr=""/>
          <p:cNvPicPr/>
          <p:nvPr/>
        </p:nvPicPr>
        <p:blipFill>
          <a:blip r:embed="rId1"/>
          <a:srcRect l="0" t="0" r="0" b="35475"/>
          <a:stretch/>
        </p:blipFill>
        <p:spPr>
          <a:xfrm>
            <a:off x="6095880" y="922320"/>
            <a:ext cx="2376360" cy="3318480"/>
          </a:xfrm>
          <a:prstGeom prst="rect">
            <a:avLst/>
          </a:prstGeom>
          <a:ln>
            <a:noFill/>
          </a:ln>
        </p:spPr>
      </p:pic>
      <p:pic>
        <p:nvPicPr>
          <p:cNvPr id="568" name="Google Shape;671;p84" descr=""/>
          <p:cNvPicPr/>
          <p:nvPr/>
        </p:nvPicPr>
        <p:blipFill>
          <a:blip r:embed="rId2"/>
          <a:stretch/>
        </p:blipFill>
        <p:spPr>
          <a:xfrm>
            <a:off x="2947680" y="363240"/>
            <a:ext cx="2229840" cy="4838400"/>
          </a:xfrm>
          <a:prstGeom prst="rect">
            <a:avLst/>
          </a:prstGeom>
          <a:ln>
            <a:noFill/>
          </a:ln>
        </p:spPr>
      </p:pic>
      <p:pic>
        <p:nvPicPr>
          <p:cNvPr id="569" name="Google Shape;672;p84" descr=""/>
          <p:cNvPicPr/>
          <p:nvPr/>
        </p:nvPicPr>
        <p:blipFill>
          <a:blip r:embed="rId3"/>
          <a:stretch/>
        </p:blipFill>
        <p:spPr>
          <a:xfrm>
            <a:off x="277200" y="363240"/>
            <a:ext cx="2229840" cy="4838400"/>
          </a:xfrm>
          <a:prstGeom prst="rect">
            <a:avLst/>
          </a:prstGeom>
          <a:ln>
            <a:noFill/>
          </a:ln>
        </p:spPr>
      </p:pic>
      <p:sp>
        <p:nvSpPr>
          <p:cNvPr id="570" name="CustomShape 3"/>
          <p:cNvSpPr/>
          <p:nvPr/>
        </p:nvSpPr>
        <p:spPr>
          <a:xfrm>
            <a:off x="246240" y="1224000"/>
            <a:ext cx="2291760" cy="5724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4"/>
          <p:cNvSpPr/>
          <p:nvPr/>
        </p:nvSpPr>
        <p:spPr>
          <a:xfrm>
            <a:off x="2916720" y="1271880"/>
            <a:ext cx="2291760" cy="5724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5"/>
          <p:cNvSpPr/>
          <p:nvPr/>
        </p:nvSpPr>
        <p:spPr>
          <a:xfrm>
            <a:off x="1529640" y="1515240"/>
            <a:ext cx="2229840" cy="66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主題位置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Arduino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的設定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請下載範例程式：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http://bit.ly/3mwqckx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410B547-442C-4A6B-84F0-759665FDDBA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76" name="Google Shape;683;p85" descr=""/>
          <p:cNvPicPr/>
          <p:nvPr/>
        </p:nvPicPr>
        <p:blipFill>
          <a:blip r:embed="rId2"/>
          <a:stretch/>
        </p:blipFill>
        <p:spPr>
          <a:xfrm>
            <a:off x="5544720" y="115920"/>
            <a:ext cx="2267640" cy="491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五、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NBIoT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3C8CEAC-F82A-42D2-B232-4E725291BA3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LPWAN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TextShape 2"/>
          <p:cNvSpPr txBox="1"/>
          <p:nvPr/>
        </p:nvSpPr>
        <p:spPr>
          <a:xfrm>
            <a:off x="457560" y="925560"/>
            <a:ext cx="579384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8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LPWAN</a:t>
            </a:r>
            <a:r>
              <a:rPr b="1" lang="zh-TW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（</a:t>
            </a:r>
            <a:r>
              <a:rPr b="1" lang="en-US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Low-Power Wide-Area Network</a:t>
            </a:r>
            <a:r>
              <a:rPr b="1" lang="zh-TW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，低功率廣域網路）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2" name="Google Shape;697;p87" descr=""/>
          <p:cNvPicPr/>
          <p:nvPr/>
        </p:nvPicPr>
        <p:blipFill>
          <a:blip r:embed="rId1"/>
          <a:stretch/>
        </p:blipFill>
        <p:spPr>
          <a:xfrm>
            <a:off x="457560" y="1450080"/>
            <a:ext cx="8228520" cy="338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NB-IOT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TextShape 2"/>
          <p:cNvSpPr txBox="1"/>
          <p:nvPr/>
        </p:nvSpPr>
        <p:spPr>
          <a:xfrm>
            <a:off x="536760" y="1655640"/>
            <a:ext cx="40399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規格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TextShape 3"/>
          <p:cNvSpPr txBox="1"/>
          <p:nvPr/>
        </p:nvSpPr>
        <p:spPr>
          <a:xfrm>
            <a:off x="536760" y="2127960"/>
            <a:ext cx="4039920" cy="227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15000"/>
              </a:lnSpc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下載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(Downlink)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250 kbpsFeature 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上傳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(Uplink)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250 kbps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延遲時間：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1.6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到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10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秒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雙工技術：半雙工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設備接收帶寬：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180 kHz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spcAft>
                <a:spcPts val="1599"/>
              </a:spcAft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設備發射功率：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20/23 dBm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TextShape 4"/>
          <p:cNvSpPr txBox="1"/>
          <p:nvPr/>
        </p:nvSpPr>
        <p:spPr>
          <a:xfrm>
            <a:off x="4572000" y="1655640"/>
            <a:ext cx="40417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特色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7" name="Google Shape;706;p88" descr=""/>
          <p:cNvPicPr/>
          <p:nvPr/>
        </p:nvPicPr>
        <p:blipFill>
          <a:blip r:embed="rId1"/>
          <a:stretch/>
        </p:blipFill>
        <p:spPr>
          <a:xfrm>
            <a:off x="4572000" y="2286720"/>
            <a:ext cx="4041720" cy="1957320"/>
          </a:xfrm>
          <a:prstGeom prst="rect">
            <a:avLst/>
          </a:prstGeom>
          <a:ln>
            <a:noFill/>
          </a:ln>
        </p:spPr>
      </p:pic>
      <p:sp>
        <p:nvSpPr>
          <p:cNvPr id="588" name="CustomShape 5"/>
          <p:cNvSpPr/>
          <p:nvPr/>
        </p:nvSpPr>
        <p:spPr>
          <a:xfrm>
            <a:off x="457560" y="925560"/>
            <a:ext cx="39614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NB-IoT(Narrow Band-IoT)( Cat.NB1)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NB-IOT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TextShape 2"/>
          <p:cNvSpPr txBox="1"/>
          <p:nvPr/>
        </p:nvSpPr>
        <p:spPr>
          <a:xfrm>
            <a:off x="536760" y="1655640"/>
            <a:ext cx="40399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規格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TextShape 3"/>
          <p:cNvSpPr txBox="1"/>
          <p:nvPr/>
        </p:nvSpPr>
        <p:spPr>
          <a:xfrm>
            <a:off x="536760" y="2127960"/>
            <a:ext cx="4039920" cy="227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15000"/>
              </a:lnSpc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中華電信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B8-900MHz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遠傳電信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B28-700MHz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台灣大哥大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B28-700MHz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亞太電信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B8-900MHz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spcAft>
                <a:spcPts val="1599"/>
              </a:spcAft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台灣之星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B8-900MHz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TextShape 4"/>
          <p:cNvSpPr txBox="1"/>
          <p:nvPr/>
        </p:nvSpPr>
        <p:spPr>
          <a:xfrm>
            <a:off x="4572000" y="1655640"/>
            <a:ext cx="40417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注意事項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CustomShape 5"/>
          <p:cNvSpPr/>
          <p:nvPr/>
        </p:nvSpPr>
        <p:spPr>
          <a:xfrm>
            <a:off x="457560" y="925560"/>
            <a:ext cx="39614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各電信商使用頻段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94" name="TextShape 6"/>
          <p:cNvSpPr txBox="1"/>
          <p:nvPr/>
        </p:nvSpPr>
        <p:spPr>
          <a:xfrm>
            <a:off x="4572000" y="2127960"/>
            <a:ext cx="4041720" cy="227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15000"/>
              </a:lnSpc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傳輸頻率不能太高   </a:t>
            </a:r>
            <a:r>
              <a:rPr b="0" lang="en-US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&gt;15min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6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傳輸量盡可能的低   </a:t>
            </a:r>
            <a:r>
              <a:rPr b="0" lang="en-US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&lt;256 Bytes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6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無法移動使用        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60"/>
              </a:spcBef>
              <a:spcAft>
                <a:spcPts val="1599"/>
              </a:spcAft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離線式使用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QUECTEL BC26</a:t>
            </a:r>
            <a:r>
              <a:rPr b="0" lang="zh-TW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教學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TextShape 2"/>
          <p:cNvSpPr txBox="1"/>
          <p:nvPr/>
        </p:nvSpPr>
        <p:spPr>
          <a:xfrm>
            <a:off x="448920" y="1197360"/>
            <a:ext cx="4122720" cy="35107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測試伺服器：若無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public IP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的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port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可以使用時，可連線本公司提供的測試伺服器進行測試，可以從本公司提供的網頁觀察接收的資料，網頁網址為：</a:t>
            </a:r>
            <a:r>
              <a:rPr b="0" lang="en-US" sz="2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http://av119.ddns.net:8088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7" name="Google Shape;725;p90" descr=""/>
          <p:cNvPicPr/>
          <p:nvPr/>
        </p:nvPicPr>
        <p:blipFill>
          <a:blip r:embed="rId2"/>
          <a:stretch/>
        </p:blipFill>
        <p:spPr>
          <a:xfrm>
            <a:off x="4292640" y="2298600"/>
            <a:ext cx="4689000" cy="246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BC26 module</a:t>
            </a:r>
            <a:r>
              <a:rPr b="0" lang="zh-TW" sz="29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：</a:t>
            </a: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CHIPFANS SCom-BC26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TextShape 2"/>
          <p:cNvSpPr txBox="1"/>
          <p:nvPr/>
        </p:nvSpPr>
        <p:spPr>
          <a:xfrm>
            <a:off x="448920" y="1197360"/>
            <a:ext cx="5316120" cy="35107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注意：雖然是</a:t>
            </a: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USB</a:t>
            </a: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的接頭，但直接插電腦</a:t>
            </a: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USB port</a:t>
            </a: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是沒作用的，要插在</a:t>
            </a: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CHIPFANS UCom-USB232</a:t>
            </a: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之後才能使用。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使用手冊：</a:t>
            </a:r>
            <a:r>
              <a:rPr b="0" lang="en-US" sz="3400" spc="-1" strike="noStrike" u="sng">
                <a:solidFill>
                  <a:srgbClr val="0097a7"/>
                </a:solidFill>
                <a:uFillTx/>
                <a:latin typeface="Times New Roman"/>
                <a:ea typeface="Times New Roman"/>
                <a:hlinkClick r:id="rId1"/>
              </a:rPr>
              <a:t>https://t.ly/4bS8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0" name="Google Shape;733;p91" descr=""/>
          <p:cNvPicPr/>
          <p:nvPr/>
        </p:nvPicPr>
        <p:blipFill>
          <a:blip r:embed="rId2"/>
          <a:stretch/>
        </p:blipFill>
        <p:spPr>
          <a:xfrm>
            <a:off x="5892480" y="1326960"/>
            <a:ext cx="3151080" cy="23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xtShape 1"/>
          <p:cNvSpPr txBox="1"/>
          <p:nvPr/>
        </p:nvSpPr>
        <p:spPr>
          <a:xfrm>
            <a:off x="311760" y="1378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手動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ATcommand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傳送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TCP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封包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TextShape 2"/>
          <p:cNvSpPr txBox="1"/>
          <p:nvPr/>
        </p:nvSpPr>
        <p:spPr>
          <a:xfrm>
            <a:off x="225720" y="918000"/>
            <a:ext cx="8177760" cy="4309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ATcommand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程式：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https://t.ly/Rbed</a:t>
            </a:r>
            <a:br/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注意事項：長久未使用會被基地台斷線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55FB308-4FBC-4E75-9E9E-0B4DEFDE1DF0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04" name="CustomShape 4"/>
          <p:cNvSpPr/>
          <p:nvPr/>
        </p:nvSpPr>
        <p:spPr>
          <a:xfrm>
            <a:off x="621000" y="381384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05" name="CustomShape 5"/>
          <p:cNvSpPr/>
          <p:nvPr/>
        </p:nvSpPr>
        <p:spPr>
          <a:xfrm>
            <a:off x="3135960" y="3639960"/>
            <a:ext cx="1212840" cy="763200"/>
          </a:xfrm>
          <a:prstGeom prst="diamond">
            <a:avLst/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註冊成功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06" name="CustomShape 6"/>
          <p:cNvSpPr/>
          <p:nvPr/>
        </p:nvSpPr>
        <p:spPr>
          <a:xfrm>
            <a:off x="4837680" y="379260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開啟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TCP</a:t>
            </a: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連線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07" name="CustomShape 7"/>
          <p:cNvSpPr/>
          <p:nvPr/>
        </p:nvSpPr>
        <p:spPr>
          <a:xfrm>
            <a:off x="6539400" y="377172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傳送封包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08" name="CustomShape 8"/>
          <p:cNvSpPr/>
          <p:nvPr/>
        </p:nvSpPr>
        <p:spPr>
          <a:xfrm rot="16200000">
            <a:off x="1276200" y="38905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9"/>
          <p:cNvSpPr/>
          <p:nvPr/>
        </p:nvSpPr>
        <p:spPr>
          <a:xfrm rot="16200000">
            <a:off x="4432680" y="388296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0"/>
          <p:cNvSpPr/>
          <p:nvPr/>
        </p:nvSpPr>
        <p:spPr>
          <a:xfrm rot="16200000">
            <a:off x="6130440" y="384876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1"/>
          <p:cNvSpPr/>
          <p:nvPr/>
        </p:nvSpPr>
        <p:spPr>
          <a:xfrm>
            <a:off x="7988040" y="3771720"/>
            <a:ext cx="11167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Server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2" name="CustomShape 12"/>
          <p:cNvSpPr/>
          <p:nvPr/>
        </p:nvSpPr>
        <p:spPr>
          <a:xfrm rot="16200000">
            <a:off x="7557840" y="38653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13"/>
          <p:cNvSpPr/>
          <p:nvPr/>
        </p:nvSpPr>
        <p:spPr>
          <a:xfrm>
            <a:off x="601560" y="1734480"/>
            <a:ext cx="151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的檢測流程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4" name="CustomShape 14"/>
          <p:cNvSpPr/>
          <p:nvPr/>
        </p:nvSpPr>
        <p:spPr>
          <a:xfrm>
            <a:off x="621000" y="209376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5" name="CustomShape 15"/>
          <p:cNvSpPr/>
          <p:nvPr/>
        </p:nvSpPr>
        <p:spPr>
          <a:xfrm>
            <a:off x="1657800" y="2084760"/>
            <a:ext cx="9385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硬體檢查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6" name="CustomShape 16"/>
          <p:cNvSpPr/>
          <p:nvPr/>
        </p:nvSpPr>
        <p:spPr>
          <a:xfrm>
            <a:off x="3041640" y="2084760"/>
            <a:ext cx="8272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SIM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7" name="CustomShape 17"/>
          <p:cNvSpPr/>
          <p:nvPr/>
        </p:nvSpPr>
        <p:spPr>
          <a:xfrm rot="16200000">
            <a:off x="1284480" y="217044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18"/>
          <p:cNvSpPr/>
          <p:nvPr/>
        </p:nvSpPr>
        <p:spPr>
          <a:xfrm rot="16200000">
            <a:off x="2669400" y="21816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9"/>
          <p:cNvSpPr/>
          <p:nvPr/>
        </p:nvSpPr>
        <p:spPr>
          <a:xfrm>
            <a:off x="4314960" y="210420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檢查信號強度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0" name="CustomShape 20"/>
          <p:cNvSpPr/>
          <p:nvPr/>
        </p:nvSpPr>
        <p:spPr>
          <a:xfrm>
            <a:off x="5973120" y="209196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查詢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1" name="CustomShape 21"/>
          <p:cNvSpPr/>
          <p:nvPr/>
        </p:nvSpPr>
        <p:spPr>
          <a:xfrm rot="16200000">
            <a:off x="3939480" y="218664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2"/>
          <p:cNvSpPr/>
          <p:nvPr/>
        </p:nvSpPr>
        <p:spPr>
          <a:xfrm rot="16200000">
            <a:off x="5598000" y="21823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3"/>
          <p:cNvSpPr/>
          <p:nvPr/>
        </p:nvSpPr>
        <p:spPr>
          <a:xfrm rot="16200000">
            <a:off x="6940800" y="21600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24"/>
          <p:cNvSpPr/>
          <p:nvPr/>
        </p:nvSpPr>
        <p:spPr>
          <a:xfrm>
            <a:off x="7230960" y="2602800"/>
            <a:ext cx="19123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 </a:t>
            </a: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加上查詢結果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25" name="CustomShape 25"/>
          <p:cNvSpPr/>
          <p:nvPr/>
        </p:nvSpPr>
        <p:spPr>
          <a:xfrm>
            <a:off x="4348080" y="2573640"/>
            <a:ext cx="1146240" cy="6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AT+CESQ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結果查表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626" name="CustomShape 26"/>
          <p:cNvSpPr/>
          <p:nvPr/>
        </p:nvSpPr>
        <p:spPr>
          <a:xfrm>
            <a:off x="3010680" y="257364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AT+QCCID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27" name="CustomShape 27"/>
          <p:cNvSpPr/>
          <p:nvPr/>
        </p:nvSpPr>
        <p:spPr>
          <a:xfrm>
            <a:off x="1644480" y="257076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28" name="CustomShape 28"/>
          <p:cNvSpPr/>
          <p:nvPr/>
        </p:nvSpPr>
        <p:spPr>
          <a:xfrm>
            <a:off x="3223440" y="4339080"/>
            <a:ext cx="14227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AT+CEREG?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b050"/>
                </a:solidFill>
                <a:latin typeface="Calibri"/>
                <a:ea typeface="Calibri"/>
              </a:rPr>
              <a:t>0,1</a:t>
            </a:r>
            <a:r>
              <a:rPr b="0" lang="zh-TW" sz="1200" spc="-1" strike="noStrike">
                <a:solidFill>
                  <a:srgbClr val="00b050"/>
                </a:solidFill>
                <a:latin typeface="Calibri"/>
                <a:ea typeface="Calibri"/>
              </a:rPr>
              <a:t>代表註冊成功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9" name="CustomShape 29"/>
          <p:cNvSpPr/>
          <p:nvPr/>
        </p:nvSpPr>
        <p:spPr>
          <a:xfrm>
            <a:off x="4780800" y="4403520"/>
            <a:ext cx="14227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AT+QIOPEN=1,0,"TCP","&lt;IP_address&gt;",&lt;port&gt;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30" name="CustomShape 30"/>
          <p:cNvSpPr/>
          <p:nvPr/>
        </p:nvSpPr>
        <p:spPr>
          <a:xfrm>
            <a:off x="6396120" y="4403520"/>
            <a:ext cx="14670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AT+QISEND=0,&lt;length&gt;,"av119,&lt;ID&gt;,&lt;data&gt;"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31" name="CustomShape 31"/>
          <p:cNvSpPr/>
          <p:nvPr/>
        </p:nvSpPr>
        <p:spPr>
          <a:xfrm>
            <a:off x="582480" y="3465000"/>
            <a:ext cx="151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的通訊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32" name="CustomShape 32"/>
          <p:cNvSpPr/>
          <p:nvPr/>
        </p:nvSpPr>
        <p:spPr>
          <a:xfrm>
            <a:off x="5781240" y="2654640"/>
            <a:ext cx="12128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AT+QCGDEFCONT?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33" name="CustomShape 33"/>
          <p:cNvSpPr/>
          <p:nvPr/>
        </p:nvSpPr>
        <p:spPr>
          <a:xfrm>
            <a:off x="7319160" y="208296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設定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34" name="Google Shape;771;p92" descr=""/>
          <p:cNvPicPr/>
          <p:nvPr/>
        </p:nvPicPr>
        <p:blipFill>
          <a:blip r:embed="rId2"/>
          <a:srcRect l="0" t="9120" r="49672" b="41682"/>
          <a:stretch/>
        </p:blipFill>
        <p:spPr>
          <a:xfrm>
            <a:off x="6050880" y="118440"/>
            <a:ext cx="3007440" cy="1791360"/>
          </a:xfrm>
          <a:prstGeom prst="rect">
            <a:avLst/>
          </a:prstGeom>
          <a:ln>
            <a:noFill/>
          </a:ln>
        </p:spPr>
      </p:pic>
      <p:sp>
        <p:nvSpPr>
          <p:cNvPr id="635" name="CustomShape 34"/>
          <p:cNvSpPr/>
          <p:nvPr/>
        </p:nvSpPr>
        <p:spPr>
          <a:xfrm>
            <a:off x="1276200" y="4306680"/>
            <a:ext cx="201600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AT+QCGDEFCONT=</a:t>
            </a: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加上查詢結果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36" name="CustomShape 35"/>
          <p:cNvSpPr/>
          <p:nvPr/>
        </p:nvSpPr>
        <p:spPr>
          <a:xfrm>
            <a:off x="1678320" y="379260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設定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7" name="CustomShape 36"/>
          <p:cNvSpPr/>
          <p:nvPr/>
        </p:nvSpPr>
        <p:spPr>
          <a:xfrm rot="16200000">
            <a:off x="2701440" y="38905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37"/>
          <p:cNvSpPr/>
          <p:nvPr/>
        </p:nvSpPr>
        <p:spPr>
          <a:xfrm>
            <a:off x="4092480" y="4736880"/>
            <a:ext cx="37274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Calibri"/>
                <a:ea typeface="Calibri"/>
              </a:rPr>
              <a:t>AT+QIOPEN=1,0,"TCP","av119.ddns.net",8089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9" name="CustomShape 38"/>
          <p:cNvSpPr/>
          <p:nvPr/>
        </p:nvSpPr>
        <p:spPr>
          <a:xfrm>
            <a:off x="5348160" y="4956480"/>
            <a:ext cx="32947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Calibri"/>
                <a:ea typeface="Calibri"/>
              </a:rPr>
              <a:t>AT+QISEND=0,26,"av119,yourID,test for BC26"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0" name="CustomShape 39"/>
          <p:cNvSpPr/>
          <p:nvPr/>
        </p:nvSpPr>
        <p:spPr>
          <a:xfrm rot="5400000">
            <a:off x="2973960" y="1041120"/>
            <a:ext cx="304920" cy="4282920"/>
          </a:xfrm>
          <a:prstGeom prst="downArrow">
            <a:avLst>
              <a:gd name="adj1" fmla="val 50000"/>
              <a:gd name="adj2" fmla="val 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40"/>
          <p:cNvSpPr/>
          <p:nvPr/>
        </p:nvSpPr>
        <p:spPr>
          <a:xfrm>
            <a:off x="4942800" y="294840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ESP32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進入休眠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2" name="CustomShape 41"/>
          <p:cNvSpPr/>
          <p:nvPr/>
        </p:nvSpPr>
        <p:spPr>
          <a:xfrm rot="10800000">
            <a:off x="6843240" y="343116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42"/>
          <p:cNvSpPr/>
          <p:nvPr/>
        </p:nvSpPr>
        <p:spPr>
          <a:xfrm>
            <a:off x="829440" y="3054240"/>
            <a:ext cx="304920" cy="399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43"/>
          <p:cNvSpPr/>
          <p:nvPr/>
        </p:nvSpPr>
        <p:spPr>
          <a:xfrm>
            <a:off x="6539400" y="293688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關閉連線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5" name="CustomShape 44"/>
          <p:cNvSpPr/>
          <p:nvPr/>
        </p:nvSpPr>
        <p:spPr>
          <a:xfrm rot="5400000">
            <a:off x="6045120" y="30186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45"/>
          <p:cNvSpPr/>
          <p:nvPr/>
        </p:nvSpPr>
        <p:spPr>
          <a:xfrm>
            <a:off x="7395480" y="3033360"/>
            <a:ext cx="12128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Calibri"/>
                <a:ea typeface="Calibri"/>
              </a:rPr>
              <a:t>AT+QICLOSE=0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完整連線程式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TextShape 2"/>
          <p:cNvSpPr txBox="1"/>
          <p:nvPr/>
        </p:nvSpPr>
        <p:spPr>
          <a:xfrm>
            <a:off x="311760" y="1152360"/>
            <a:ext cx="8445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結合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DHT11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，透過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NBIOT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傳輸至測試網站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https://bit.ly/3jdkVgE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下載後，壓縮檔內包含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src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是函式庫，須與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.ino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在同一目錄。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54B22A3-E992-4334-9538-06F980D726B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其他優勢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想要做影像分析的，可透過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ESP32CAM x Python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學習影像辨識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對於資優學生，可使用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micropython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連結雲端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服務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可完全取代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UNO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，也可讓學生學習雲端服務及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Python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語言，以利後續更深入的方案。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23B542B-9122-4EDF-BA8C-9DDCDA69952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78" name="Google Shape;125;p22" descr=""/>
          <p:cNvPicPr/>
          <p:nvPr/>
        </p:nvPicPr>
        <p:blipFill>
          <a:blip r:embed="rId1"/>
          <a:stretch/>
        </p:blipFill>
        <p:spPr>
          <a:xfrm>
            <a:off x="0" y="2696040"/>
            <a:ext cx="9143640" cy="209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NBIoT x MQTT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NBIoT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不像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那樣方便，且目前支援協定如下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UDP/TCP/CoAP/LwM2M/SNTP/MQTT/PPP/TLS*/ DTLS*/HTTP*/HTTPS*/FTP*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*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代表目前尚未支援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因此改用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MQTT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較為方便，相關內容請參閱上一章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575F13B-DB6E-4507-82B1-852CE4E098A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MQTT AT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語法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TextShape 2"/>
          <p:cNvSpPr txBox="1"/>
          <p:nvPr/>
        </p:nvSpPr>
        <p:spPr>
          <a:xfrm>
            <a:off x="311760" y="1017720"/>
            <a:ext cx="8520120" cy="4125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9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前面網路連線與</a:t>
            </a:r>
            <a:r>
              <a:rPr b="0" lang="en-US" sz="19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TCP</a:t>
            </a:r>
            <a:r>
              <a:rPr b="0" lang="zh-TW" sz="19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相同，一直到註冊成功為止（</a:t>
            </a:r>
            <a:r>
              <a:rPr b="0" lang="en-US" sz="1900" spc="-1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</a:rPr>
              <a:t>AT+CEREG?</a:t>
            </a:r>
            <a:r>
              <a:rPr b="0" lang="zh-TW" sz="19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）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1.</a:t>
            </a:r>
            <a:r>
              <a:rPr b="0" lang="zh-TW" sz="17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設定</a:t>
            </a:r>
            <a:r>
              <a:rPr b="0" lang="en-US" sz="17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MQTT Broker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  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AT+QMTOPEN=0,"</a:t>
            </a:r>
            <a:r>
              <a:rPr b="0" lang="en-US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mqtt.eclipse.org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",1883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  </a:t>
            </a:r>
            <a:r>
              <a:rPr b="0" i="1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回覆：</a:t>
            </a:r>
            <a:r>
              <a:rPr b="0" i="1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+QMTOPEN: 0,0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2.</a:t>
            </a:r>
            <a:r>
              <a:rPr b="0" lang="zh-TW" sz="17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連線到</a:t>
            </a:r>
            <a:r>
              <a:rPr b="0" lang="en-US" sz="17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MQTT Broker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  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AT+QMTCONN=0,"</a:t>
            </a:r>
            <a:r>
              <a:rPr b="0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輸入任意英文字串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clientID"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  </a:t>
            </a:r>
            <a:r>
              <a:rPr b="0" i="1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回覆：</a:t>
            </a:r>
            <a:r>
              <a:rPr b="0" i="1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+QMTCONN: 0,0,0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3.</a:t>
            </a:r>
            <a:r>
              <a:rPr b="0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推撥語法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  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AT+QMTPUB=0,0,0,0,"</a:t>
            </a:r>
            <a:r>
              <a:rPr b="0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你的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Topic","</a:t>
            </a:r>
            <a:r>
              <a:rPr b="0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推撥內容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  </a:t>
            </a:r>
            <a:r>
              <a:rPr b="0" i="1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回覆：</a:t>
            </a:r>
            <a:r>
              <a:rPr b="0" i="1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+QMTPUB: 0,0,0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4.</a:t>
            </a:r>
            <a:r>
              <a:rPr b="0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訂閱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</a:rPr>
              <a:t>  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</a:rPr>
              <a:t>AT+QMTSUB=0,1,"</a:t>
            </a:r>
            <a:r>
              <a:rPr b="0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</a:rPr>
              <a:t>你的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</a:rPr>
              <a:t>Topic",0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 </a:t>
            </a:r>
            <a:r>
              <a:rPr b="0" i="1" lang="zh-TW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回覆：</a:t>
            </a:r>
            <a:r>
              <a:rPr b="0" i="1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+QMTSUB: 0,1,0,0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5.</a:t>
            </a:r>
            <a:r>
              <a:rPr b="0" lang="zh-TW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收到訂閱內容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 </a:t>
            </a:r>
            <a:r>
              <a:rPr b="0" i="1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+QMTRECV: 0,0,"</a:t>
            </a:r>
            <a:r>
              <a:rPr b="0" i="1" lang="zh-TW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你的主題</a:t>
            </a:r>
            <a:r>
              <a:rPr b="0" i="1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","</a:t>
            </a:r>
            <a:r>
              <a:rPr b="0" i="1" lang="zh-TW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內容</a:t>
            </a:r>
            <a:r>
              <a:rPr b="0" i="1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6.</a:t>
            </a:r>
            <a:r>
              <a:rPr b="0" lang="zh-TW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取消訂閱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</a:rPr>
              <a:t>  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</a:rPr>
              <a:t>AT+</a:t>
            </a:r>
            <a:r>
              <a:rPr b="0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QMTUNS: 0,1,"</a:t>
            </a:r>
            <a:r>
              <a:rPr b="0" lang="zh-TW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</a:rPr>
              <a:t>你的</a:t>
            </a:r>
            <a:r>
              <a:rPr b="0" lang="en-US" sz="1400" spc="-1" strike="noStrike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</a:rPr>
              <a:t>Topic</a:t>
            </a:r>
            <a:r>
              <a:rPr b="0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 </a:t>
            </a:r>
            <a:r>
              <a:rPr b="0" i="1" lang="zh-TW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回覆：</a:t>
            </a:r>
            <a:r>
              <a:rPr b="0" i="1" lang="en-US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+QMTUNS: 0,1,0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69A5EEE-9D1B-4BE6-9F2C-ACDBE4BB2AF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56" name="CustomShape 4"/>
          <p:cNvSpPr/>
          <p:nvPr/>
        </p:nvSpPr>
        <p:spPr>
          <a:xfrm>
            <a:off x="6176160" y="72000"/>
            <a:ext cx="1212840" cy="763200"/>
          </a:xfrm>
          <a:prstGeom prst="diamond">
            <a:avLst/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註冊成功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57" name="CustomShape 5"/>
          <p:cNvSpPr/>
          <p:nvPr/>
        </p:nvSpPr>
        <p:spPr>
          <a:xfrm>
            <a:off x="6263640" y="771480"/>
            <a:ext cx="14227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AT+CEREG?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b050"/>
                </a:solidFill>
                <a:latin typeface="Calibri"/>
                <a:ea typeface="Calibri"/>
              </a:rPr>
              <a:t>0,1</a:t>
            </a:r>
            <a:r>
              <a:rPr b="0" lang="zh-TW" sz="1200" spc="-1" strike="noStrike">
                <a:solidFill>
                  <a:srgbClr val="00b050"/>
                </a:solidFill>
                <a:latin typeface="Calibri"/>
                <a:ea typeface="Calibri"/>
              </a:rPr>
              <a:t>代表註冊成功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58" name="CustomShape 6"/>
          <p:cNvSpPr/>
          <p:nvPr/>
        </p:nvSpPr>
        <p:spPr>
          <a:xfrm>
            <a:off x="4316400" y="738720"/>
            <a:ext cx="201600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AT+QCGDEFCONT=</a:t>
            </a: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加上查詢結果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59" name="CustomShape 7"/>
          <p:cNvSpPr/>
          <p:nvPr/>
        </p:nvSpPr>
        <p:spPr>
          <a:xfrm>
            <a:off x="4718520" y="22500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設定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AT+QMTCFG="keepalive",0,3600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AT+QMTCFG="timeout",0,30,1,1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5180602-BE2D-4A4E-90A0-F33506367B9C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教學板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311760" y="979200"/>
            <a:ext cx="8177760" cy="3589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Verdana"/>
                <a:ea typeface="Verdana"/>
                <a:hlinkClick r:id="rId1"/>
              </a:rPr>
              <a:t>USB Power Port測試</a:t>
            </a:r>
            <a:r>
              <a:rPr b="0" lang="zh-TW" sz="1500" spc="-1" strike="noStrike">
                <a:solidFill>
                  <a:srgbClr val="3b5998"/>
                </a:solidFill>
                <a:highlight>
                  <a:srgbClr val="ffffff"/>
                </a:highlight>
                <a:latin typeface="Verdana"/>
                <a:ea typeface="Verdana"/>
              </a:rPr>
              <a:t>：</a:t>
            </a:r>
            <a:r>
              <a:rPr b="0" lang="en-US" sz="15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Verdana"/>
                <a:ea typeface="Verdana"/>
                <a:hlinkClick r:id="rId2"/>
              </a:rPr>
              <a:t>https://t.ly/HWNF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Verdana"/>
                <a:ea typeface="Verdana"/>
                <a:hlinkClick r:id="rId3"/>
              </a:rPr>
              <a:t>i2c燈號測試程式</a:t>
            </a:r>
            <a:r>
              <a:rPr b="0" lang="zh-TW" sz="1500" spc="-1" strike="noStrike">
                <a:solidFill>
                  <a:srgbClr val="3b5998"/>
                </a:solidFill>
                <a:highlight>
                  <a:srgbClr val="ffffff"/>
                </a:highlight>
                <a:latin typeface="Verdana"/>
                <a:ea typeface="Verdana"/>
              </a:rPr>
              <a:t>：</a:t>
            </a:r>
            <a:r>
              <a:rPr b="0" lang="en-US" sz="15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Verdana"/>
                <a:ea typeface="Verdana"/>
                <a:hlinkClick r:id="rId4"/>
              </a:rPr>
              <a:t>https://t.ly/VwgP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</a:rPr>
              <a:t>NBIOT</a:t>
            </a:r>
            <a:r>
              <a:rPr b="0" lang="zh-TW" sz="15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</a:rPr>
              <a:t>測試：</a:t>
            </a:r>
            <a:r>
              <a:rPr b="0" lang="en-US" sz="15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5"/>
              </a:rPr>
              <a:t>https://bit.ly/3jdkVgE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A28A66-DFAF-4C89-81CE-3C49CDB1DF33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82" name="Google Shape;133;p23" descr=""/>
          <p:cNvPicPr/>
          <p:nvPr/>
        </p:nvPicPr>
        <p:blipFill>
          <a:blip r:embed="rId6"/>
          <a:stretch/>
        </p:blipFill>
        <p:spPr>
          <a:xfrm>
            <a:off x="262800" y="1873440"/>
            <a:ext cx="3943800" cy="2973600"/>
          </a:xfrm>
          <a:prstGeom prst="rect">
            <a:avLst/>
          </a:prstGeom>
          <a:ln>
            <a:noFill/>
          </a:ln>
        </p:spPr>
      </p:pic>
      <p:pic>
        <p:nvPicPr>
          <p:cNvPr id="283" name="Google Shape;134;p23" descr=""/>
          <p:cNvPicPr/>
          <p:nvPr/>
        </p:nvPicPr>
        <p:blipFill>
          <a:blip r:embed="rId7"/>
          <a:stretch/>
        </p:blipFill>
        <p:spPr>
          <a:xfrm>
            <a:off x="4241520" y="351360"/>
            <a:ext cx="4902120" cy="380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2021-03-02T08:36:07Z</dcterms:modified>
  <cp:revision>1</cp:revision>
  <dc:subject/>
  <dc:title/>
</cp:coreProperties>
</file>